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1"/>
  </p:notesMasterIdLst>
  <p:handoutMasterIdLst>
    <p:handoutMasterId r:id="rId142"/>
  </p:handoutMasterIdLst>
  <p:sldIdLst>
    <p:sldId id="662" r:id="rId2"/>
    <p:sldId id="783" r:id="rId3"/>
    <p:sldId id="624" r:id="rId4"/>
    <p:sldId id="714" r:id="rId5"/>
    <p:sldId id="780" r:id="rId6"/>
    <p:sldId id="781" r:id="rId7"/>
    <p:sldId id="782" r:id="rId8"/>
    <p:sldId id="467" r:id="rId9"/>
    <p:sldId id="792" r:id="rId10"/>
    <p:sldId id="778" r:id="rId11"/>
    <p:sldId id="784" r:id="rId12"/>
    <p:sldId id="777" r:id="rId13"/>
    <p:sldId id="520" r:id="rId14"/>
    <p:sldId id="764" r:id="rId15"/>
    <p:sldId id="765" r:id="rId16"/>
    <p:sldId id="786" r:id="rId17"/>
    <p:sldId id="787" r:id="rId18"/>
    <p:sldId id="789" r:id="rId19"/>
    <p:sldId id="790" r:id="rId20"/>
    <p:sldId id="785" r:id="rId21"/>
    <p:sldId id="522" r:id="rId22"/>
    <p:sldId id="704" r:id="rId23"/>
    <p:sldId id="706" r:id="rId24"/>
    <p:sldId id="707" r:id="rId25"/>
    <p:sldId id="709" r:id="rId26"/>
    <p:sldId id="708" r:id="rId27"/>
    <p:sldId id="710" r:id="rId28"/>
    <p:sldId id="711" r:id="rId29"/>
    <p:sldId id="745" r:id="rId30"/>
    <p:sldId id="746" r:id="rId31"/>
    <p:sldId id="737" r:id="rId32"/>
    <p:sldId id="743" r:id="rId33"/>
    <p:sldId id="747" r:id="rId34"/>
    <p:sldId id="738" r:id="rId35"/>
    <p:sldId id="739" r:id="rId36"/>
    <p:sldId id="741" r:id="rId37"/>
    <p:sldId id="740" r:id="rId38"/>
    <p:sldId id="656" r:id="rId39"/>
    <p:sldId id="742" r:id="rId40"/>
    <p:sldId id="658" r:id="rId41"/>
    <p:sldId id="748" r:id="rId42"/>
    <p:sldId id="769" r:id="rId43"/>
    <p:sldId id="744" r:id="rId44"/>
    <p:sldId id="770" r:id="rId45"/>
    <p:sldId id="502" r:id="rId46"/>
    <p:sldId id="771" r:id="rId47"/>
    <p:sldId id="598" r:id="rId48"/>
    <p:sldId id="527" r:id="rId49"/>
    <p:sldId id="528" r:id="rId50"/>
    <p:sldId id="749" r:id="rId51"/>
    <p:sldId id="750" r:id="rId52"/>
    <p:sldId id="751" r:id="rId53"/>
    <p:sldId id="752" r:id="rId54"/>
    <p:sldId id="753" r:id="rId55"/>
    <p:sldId id="758" r:id="rId56"/>
    <p:sldId id="776" r:id="rId57"/>
    <p:sldId id="756" r:id="rId58"/>
    <p:sldId id="755" r:id="rId59"/>
    <p:sldId id="503" r:id="rId60"/>
    <p:sldId id="504" r:id="rId61"/>
    <p:sldId id="773" r:id="rId62"/>
    <p:sldId id="524" r:id="rId63"/>
    <p:sldId id="774" r:id="rId64"/>
    <p:sldId id="775" r:id="rId65"/>
    <p:sldId id="500" r:id="rId66"/>
    <p:sldId id="505" r:id="rId67"/>
    <p:sldId id="763" r:id="rId68"/>
    <p:sldId id="760" r:id="rId69"/>
    <p:sldId id="759" r:id="rId70"/>
    <p:sldId id="761" r:id="rId71"/>
    <p:sldId id="351" r:id="rId72"/>
    <p:sldId id="508" r:id="rId73"/>
    <p:sldId id="437" r:id="rId74"/>
    <p:sldId id="511" r:id="rId75"/>
    <p:sldId id="438" r:id="rId76"/>
    <p:sldId id="439" r:id="rId77"/>
    <p:sldId id="442" r:id="rId78"/>
    <p:sldId id="455" r:id="rId79"/>
    <p:sldId id="523" r:id="rId80"/>
    <p:sldId id="512" r:id="rId81"/>
    <p:sldId id="446" r:id="rId82"/>
    <p:sldId id="509" r:id="rId83"/>
    <p:sldId id="597" r:id="rId84"/>
    <p:sldId id="586" r:id="rId85"/>
    <p:sldId id="587" r:id="rId86"/>
    <p:sldId id="588" r:id="rId87"/>
    <p:sldId id="589" r:id="rId88"/>
    <p:sldId id="590" r:id="rId89"/>
    <p:sldId id="591" r:id="rId90"/>
    <p:sldId id="592" r:id="rId91"/>
    <p:sldId id="593" r:id="rId92"/>
    <p:sldId id="594" r:id="rId93"/>
    <p:sldId id="595" r:id="rId94"/>
    <p:sldId id="583" r:id="rId95"/>
    <p:sldId id="584" r:id="rId96"/>
    <p:sldId id="596" r:id="rId97"/>
    <p:sldId id="664" r:id="rId98"/>
    <p:sldId id="665" r:id="rId99"/>
    <p:sldId id="666" r:id="rId100"/>
    <p:sldId id="667" r:id="rId101"/>
    <p:sldId id="668" r:id="rId102"/>
    <p:sldId id="669" r:id="rId103"/>
    <p:sldId id="670" r:id="rId104"/>
    <p:sldId id="671" r:id="rId105"/>
    <p:sldId id="672" r:id="rId106"/>
    <p:sldId id="673" r:id="rId107"/>
    <p:sldId id="674" r:id="rId108"/>
    <p:sldId id="675" r:id="rId109"/>
    <p:sldId id="676" r:id="rId110"/>
    <p:sldId id="677" r:id="rId111"/>
    <p:sldId id="678" r:id="rId112"/>
    <p:sldId id="679" r:id="rId113"/>
    <p:sldId id="680" r:id="rId114"/>
    <p:sldId id="681" r:id="rId115"/>
    <p:sldId id="682" r:id="rId116"/>
    <p:sldId id="683" r:id="rId117"/>
    <p:sldId id="684" r:id="rId118"/>
    <p:sldId id="685" r:id="rId119"/>
    <p:sldId id="686" r:id="rId120"/>
    <p:sldId id="687" r:id="rId121"/>
    <p:sldId id="688" r:id="rId122"/>
    <p:sldId id="689" r:id="rId123"/>
    <p:sldId id="690" r:id="rId124"/>
    <p:sldId id="691" r:id="rId125"/>
    <p:sldId id="692" r:id="rId126"/>
    <p:sldId id="693" r:id="rId127"/>
    <p:sldId id="694" r:id="rId128"/>
    <p:sldId id="713" r:id="rId129"/>
    <p:sldId id="716" r:id="rId130"/>
    <p:sldId id="717" r:id="rId131"/>
    <p:sldId id="718" r:id="rId132"/>
    <p:sldId id="719" r:id="rId133"/>
    <p:sldId id="720" r:id="rId134"/>
    <p:sldId id="721" r:id="rId135"/>
    <p:sldId id="722" r:id="rId136"/>
    <p:sldId id="723" r:id="rId137"/>
    <p:sldId id="724" r:id="rId138"/>
    <p:sldId id="725" r:id="rId139"/>
    <p:sldId id="726" r:id="rId140"/>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66667" autoAdjust="0"/>
  </p:normalViewPr>
  <p:slideViewPr>
    <p:cSldViewPr>
      <p:cViewPr>
        <p:scale>
          <a:sx n="103" d="100"/>
          <a:sy n="103" d="100"/>
        </p:scale>
        <p:origin x="-424" y="-520"/>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notesMaster" Target="notesMasters/notesMaster1.xml"/><Relationship Id="rId142" Type="http://schemas.openxmlformats.org/officeDocument/2006/relationships/handoutMaster" Target="handoutMasters/handoutMaster1.xml"/><Relationship Id="rId143" Type="http://schemas.openxmlformats.org/officeDocument/2006/relationships/printerSettings" Target="printerSettings/printerSettings1.bin"/><Relationship Id="rId144" Type="http://schemas.openxmlformats.org/officeDocument/2006/relationships/presProps" Target="presProps.xml"/><Relationship Id="rId145" Type="http://schemas.openxmlformats.org/officeDocument/2006/relationships/viewProps" Target="viewProps.xml"/><Relationship Id="rId146" Type="http://schemas.openxmlformats.org/officeDocument/2006/relationships/theme" Target="theme/theme1.xml"/><Relationship Id="rId14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23/02/2012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the assumption that there is a philosophy of action is like the assumption that there is a philosophy of feline action ...</a:t>
            </a:r>
          </a:p>
          <a:p>
            <a:r>
              <a:rPr lang="en-US" baseline="0" dirty="0" smtClean="0"/>
              <a:t>Why think that there are two separate questions:</a:t>
            </a:r>
          </a:p>
          <a:p>
            <a:r>
              <a:rPr lang="en-US" baseline="0" dirty="0" smtClean="0"/>
              <a:t> - under what conditions is a single agent doing something?</a:t>
            </a:r>
          </a:p>
          <a:p>
            <a:r>
              <a:rPr lang="en-US" baseline="0" dirty="0" smtClean="0"/>
              <a:t> - under what conditions are two or more agents doing something together?</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Exoticism</a:t>
            </a:r>
            <a:r>
              <a:rPr lang="en-US" baseline="0" dirty="0" smtClean="0"/>
              <a:t> very often takes the form of a belief that shared intention is necessary for joint action.</a:t>
            </a:r>
          </a:p>
          <a:p>
            <a:r>
              <a:rPr lang="en-US" baseline="0" dirty="0" smtClean="0"/>
              <a:t>Shared intention is the exotic ingredient in joint action, the thing not needed for </a:t>
            </a:r>
            <a:r>
              <a:rPr lang="en-US" baseline="0" dirty="0" err="1" smtClean="0"/>
              <a:t>characterising</a:t>
            </a:r>
            <a:r>
              <a:rPr lang="en-US" baseline="0" dirty="0" smtClean="0"/>
              <a:t> ordinary, individual action but whose presence distinguishes cases of joint action from cases of merely parallel action.</a:t>
            </a:r>
          </a:p>
          <a:p>
            <a:r>
              <a:rPr lang="en-US" baseline="0" dirty="0" smtClean="0"/>
              <a:t>It’s hard to say what shared intention is, but I think one thing everyone agrees about is this: shared intention is to joint action what ordinary individual intention is to ordinary, individual action.</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MG</a:t>
            </a:r>
            <a:r>
              <a:rPr lang="en-US" baseline="0" dirty="0" smtClean="0"/>
              <a:t> says ...</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What</a:t>
            </a:r>
            <a:r>
              <a:rPr lang="en-US" baseline="0" dirty="0" smtClean="0"/>
              <a:t> is wrong with this widely held view?</a:t>
            </a:r>
          </a:p>
          <a:p>
            <a:r>
              <a:rPr lang="en-US" baseline="0" dirty="0" smtClean="0"/>
              <a:t>I think there are three reasons for resisting it.</a:t>
            </a:r>
          </a:p>
          <a:p>
            <a:r>
              <a:rPr lang="en-US" baseline="0" dirty="0" smtClean="0"/>
              <a:t>One is simply that the notion of shared intention is problematic: there seem to be as many different accounts of shared intention as there are philosophers who have discussed it (and yes I am working on an account of shared intention of my very own, of course).</a:t>
            </a:r>
          </a:p>
          <a:p>
            <a:r>
              <a:rPr lang="en-US" baseline="0" dirty="0" smtClean="0"/>
              <a:t>[see next page] A second is that the parallel move in the case of individual action is at least questionable</a:t>
            </a:r>
          </a:p>
          <a:p>
            <a:r>
              <a:rPr lang="en-US" baseline="0" dirty="0" smtClean="0"/>
              <a:t>[see next page] Third is that we should avoid exoticism generally ...</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every action involve an intention?</a:t>
            </a:r>
          </a:p>
          <a:p>
            <a:r>
              <a:rPr lang="en-US" dirty="0" smtClean="0"/>
              <a:t>This is a tricky question because in some cases the term ‘intention’ is used</a:t>
            </a:r>
            <a:r>
              <a:rPr lang="en-US" baseline="0" dirty="0" smtClean="0"/>
              <a:t> just for a strongest desire.</a:t>
            </a:r>
          </a:p>
          <a:p>
            <a:r>
              <a:rPr lang="en-US" baseline="0" dirty="0" smtClean="0"/>
              <a:t>But if we don’t use ‘intention’ in that way, if we suppose that a strongest desire is not necessarily an intention, then there is reason to suppose that some actions do not involve any intentions.</a:t>
            </a:r>
          </a:p>
          <a:p>
            <a:r>
              <a:rPr lang="en-US" baseline="0" dirty="0" smtClean="0"/>
              <a:t>Let me explain.</a:t>
            </a:r>
          </a:p>
          <a:p>
            <a:r>
              <a:rPr lang="en-US" baseline="0" dirty="0" smtClean="0"/>
              <a:t>Consider an agent who has beliefs and desires and no other kind of propositional attitude.  When the agent faces a choice, its beliefs determine what it thinks the outcomes of each choice will be and how probable each of these outcomes will be given the choices it makes.  And its desires determine how strongly it prefers one outcome over another.  The agent then acts by selecting an option that is not less likely than any other option to </a:t>
            </a:r>
            <a:r>
              <a:rPr lang="en-US" baseline="0" dirty="0" err="1" smtClean="0"/>
              <a:t>realised</a:t>
            </a:r>
            <a:r>
              <a:rPr lang="en-US" baseline="0" dirty="0" smtClean="0"/>
              <a:t> a preferred outcome.</a:t>
            </a:r>
          </a:p>
          <a:p>
            <a:r>
              <a:rPr lang="en-US" baseline="0" dirty="0" smtClean="0"/>
              <a:t>This agent acts and her actions are purposive but her actions are driven entirely by beliefs and desires, not by intentions at all.</a:t>
            </a:r>
          </a:p>
          <a:p>
            <a:r>
              <a:rPr lang="en-US" baseline="0" dirty="0" smtClean="0"/>
              <a:t>It is striking that two philosophers with the most detailed, rigorous theories about intention allow for the possibility of actions which are purposive and driven by beliefs and desire but not intentions, Velleman and Bratman.</a:t>
            </a:r>
          </a:p>
          <a:p>
            <a:r>
              <a:rPr lang="en-US" baseline="0" dirty="0" smtClean="0"/>
              <a:t>On either theory, it is reasonable to suppose that many of our own everyday actions do not involve intention.</a:t>
            </a:r>
          </a:p>
          <a:p>
            <a:r>
              <a:rPr lang="en-US" baseline="0" dirty="0" smtClean="0"/>
              <a:t>I am hungry, I have an overwhelming desire for a sandwich and I believe that there is one in your hand.</a:t>
            </a:r>
          </a:p>
          <a:p>
            <a:r>
              <a:rPr lang="en-US" baseline="0" dirty="0" smtClean="0"/>
              <a:t>When you offer me the sandwich, I take it.</a:t>
            </a:r>
          </a:p>
          <a:p>
            <a:r>
              <a:rPr lang="en-US" baseline="0" dirty="0" smtClean="0"/>
              <a:t>Not because I have any intention, but simply because this is what my beliefs and desires dispose me to do.</a:t>
            </a:r>
          </a:p>
          <a:p>
            <a:r>
              <a:rPr lang="en-US" baseline="0" dirty="0" smtClean="0"/>
              <a:t>There is simply no need, in this sort of case, to suppose that I am acting on any intention at all.</a:t>
            </a:r>
          </a:p>
          <a:p>
            <a:r>
              <a:rPr lang="en-US" baseline="0" dirty="0" smtClean="0"/>
              <a:t>OK, I know that there are people here who have different views, who have developed Searle’s idea that there are intentions in action.</a:t>
            </a:r>
          </a:p>
          <a:p>
            <a:r>
              <a:rPr lang="en-US" baseline="0" dirty="0" smtClean="0"/>
              <a:t>I am </a:t>
            </a:r>
            <a:r>
              <a:rPr lang="en-US" baseline="0" dirty="0" err="1" smtClean="0"/>
              <a:t>sceptical</a:t>
            </a:r>
            <a:r>
              <a:rPr lang="en-US" baseline="0" dirty="0" smtClean="0"/>
              <a:t> that there is any need for intentions in action</a:t>
            </a:r>
          </a:p>
          <a:p>
            <a:endParaRPr lang="en-US" baseline="0" dirty="0" smtClean="0"/>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16</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suppose</a:t>
            </a:r>
            <a:r>
              <a:rPr lang="en-US" baseline="0" dirty="0" smtClean="0"/>
              <a:t> that if you accept all three of these claims, then you might well want to disagree with me about whether all actions involve intentions.</a:t>
            </a:r>
          </a:p>
          <a:p>
            <a:r>
              <a:rPr lang="en-US" baseline="0" dirty="0" smtClean="0"/>
              <a:t>But I think that at least two of these three claims are doubtful ...</a:t>
            </a:r>
          </a:p>
          <a:p>
            <a:endParaRPr lang="en-US" baseline="0" dirty="0" smtClean="0"/>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17</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it seems to me that if we reject these claims then we should also reject the claim that all purposive actions involve intentions.</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18</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so maybe we will disagree about this.</a:t>
            </a:r>
          </a:p>
          <a:p>
            <a:r>
              <a:rPr lang="en-US" baseline="0" dirty="0" smtClean="0"/>
              <a:t>But look, suppose I am right.</a:t>
            </a:r>
          </a:p>
          <a:p>
            <a:r>
              <a:rPr lang="en-US" baseline="0" dirty="0" smtClean="0"/>
              <a:t>On my view---like on Bratman’s or </a:t>
            </a:r>
            <a:r>
              <a:rPr lang="en-US" baseline="0" dirty="0" err="1" smtClean="0"/>
              <a:t>Velleman’s</a:t>
            </a:r>
            <a:r>
              <a:rPr lang="en-US" baseline="0" dirty="0" smtClean="0"/>
              <a:t>---intentions are essential where you need to plan multiple actions (***illustration with putting ball in bucket) or where you need a sophisticated form of self-understanding.  They aren’t essential merely for acting, for taking a sandwich or for running for a bus.</a:t>
            </a:r>
          </a:p>
          <a:p>
            <a:r>
              <a:rPr lang="en-US" baseline="0" dirty="0" smtClean="0"/>
              <a:t>If this is right, not all ordinary, individual actions involve intention.</a:t>
            </a:r>
          </a:p>
          <a:p>
            <a:r>
              <a:rPr lang="en-US" baseline="0" dirty="0" smtClean="0"/>
              <a:t>But then, if shared intentions are supposed to stand to joint actions as ordinary, individual intentions stand to ordinary, individual actions, then it surely can’t be the case that all joint actions involve shared intentions.</a:t>
            </a:r>
          </a:p>
          <a:p>
            <a:r>
              <a:rPr lang="en-US" baseline="0" dirty="0" smtClean="0"/>
              <a:t>But if there are joint actions without shared intention, then we can’t appeal to shared intention to explain how joint actions differ from merely parallel actions.</a:t>
            </a:r>
          </a:p>
          <a:p>
            <a:r>
              <a:rPr lang="en-US" baseline="0" dirty="0" smtClean="0"/>
              <a:t>So the second reason for rejecting the view that all joint actions involve shared intentions is just the thought that it seems implausible given that not all actions involve intentions.</a:t>
            </a:r>
          </a:p>
        </p:txBody>
      </p:sp>
      <p:sp>
        <p:nvSpPr>
          <p:cNvPr id="4" name="Slide Number Placeholder 3"/>
          <p:cNvSpPr>
            <a:spLocks noGrp="1"/>
          </p:cNvSpPr>
          <p:nvPr>
            <p:ph type="sldNum" idx="10"/>
          </p:nvPr>
        </p:nvSpPr>
        <p:spPr/>
        <p:txBody>
          <a:bodyPr/>
          <a:lstStyle/>
          <a:p>
            <a:fld id="{24688D03-F045-B643-BD3A-F95C8B91471A}" type="slidenum">
              <a:rPr lang="en-GB" smtClean="0"/>
              <a:pPr/>
              <a:t>19</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third reason for rejecting the claim that all joint actions involve shared intention is what will</a:t>
            </a:r>
            <a:r>
              <a:rPr lang="en-US" baseline="0" dirty="0" smtClean="0"/>
              <a:t> in effect occupy me in the rest of the talk.</a:t>
            </a:r>
          </a:p>
          <a:p>
            <a:r>
              <a:rPr lang="en-US" baseline="0" dirty="0" smtClean="0"/>
              <a:t>The claim that all joint actions involve shared intention is a form of exoticism.</a:t>
            </a:r>
          </a:p>
          <a:p>
            <a:r>
              <a:rPr lang="en-US" baseline="0" dirty="0" smtClean="0"/>
              <a:t>An in philosophy it is better to avoid exoticism if we can ... that is, it is better to have a theory which doesn’t require exotic ingredients.</a:t>
            </a:r>
          </a:p>
          <a:p>
            <a:r>
              <a:rPr lang="en-US" baseline="0" dirty="0" smtClean="0"/>
              <a:t>So if I can show that there is a way of </a:t>
            </a:r>
            <a:r>
              <a:rPr lang="en-US" baseline="0" dirty="0" err="1" smtClean="0"/>
              <a:t>characterising</a:t>
            </a:r>
            <a:r>
              <a:rPr lang="en-US" baseline="0" dirty="0" smtClean="0"/>
              <a:t> joint action without appeal to exotic ingredients, I will have given a reason for supposing that no such ingredients are necessary.</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Where should we start thinking about</a:t>
            </a:r>
            <a:r>
              <a:rPr lang="en-US" baseline="0" dirty="0" smtClean="0"/>
              <a:t> joint action? Psychologists standard examples include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Ludwig's picture is really beautiful:</a:t>
            </a:r>
          </a:p>
          <a:p>
            <a:r>
              <a:rPr lang="en-US" dirty="0" smtClean="0"/>
              <a:t>1. joint actions are actions with multiple agents</a:t>
            </a:r>
          </a:p>
          <a:p>
            <a:r>
              <a:rPr lang="en-US" dirty="0" smtClean="0"/>
              <a:t>2. shared intentions are intentions on the part of each of us that we perform a joint action.</a:t>
            </a:r>
          </a:p>
          <a:p>
            <a:endParaRPr lang="en-US" dirty="0" smtClean="0"/>
          </a:p>
          <a:p>
            <a:r>
              <a:rPr lang="en-US" dirty="0" smtClean="0"/>
              <a:t>The joint-ness is not in the intention but in the action, and this greatly simplifies the account of shared intention that we need.</a:t>
            </a:r>
          </a:p>
          <a:p>
            <a:endParaRPr lang="en-US" dirty="0" smtClean="0"/>
          </a:p>
          <a:p>
            <a:r>
              <a:rPr lang="en-US" dirty="0" smtClean="0"/>
              <a:t>This is a beautiful illustration of anti-exoticism about joint action.</a:t>
            </a:r>
          </a:p>
          <a:p>
            <a:r>
              <a:rPr lang="en-US" dirty="0" smtClean="0"/>
              <a:t>The view </a:t>
            </a:r>
            <a:r>
              <a:rPr lang="en-US" dirty="0" err="1" smtClean="0"/>
              <a:t>characterises</a:t>
            </a:r>
            <a:r>
              <a:rPr lang="en-US" dirty="0" smtClean="0"/>
              <a:t> joint action as merely action.</a:t>
            </a:r>
          </a:p>
          <a:p>
            <a:r>
              <a:rPr lang="en-US" dirty="0" smtClean="0"/>
              <a:t>On this view there really is no such thing as the `philosophy of collective action'.</a:t>
            </a:r>
          </a:p>
          <a:p>
            <a:endParaRPr lang="en-US" dirty="0" smtClean="0"/>
          </a:p>
          <a:p>
            <a:r>
              <a:rPr lang="en-US" dirty="0" smtClean="0"/>
              <a:t>But unfortunately this is wrong ...</a:t>
            </a:r>
          </a:p>
          <a:p>
            <a:r>
              <a:rPr lang="en-US" dirty="0" smtClean="0"/>
              <a:t>In what follows I want, first, to explain why it is wrong.</a:t>
            </a:r>
          </a:p>
          <a:p>
            <a:r>
              <a:rPr lang="en-US" dirty="0" smtClean="0"/>
              <a:t>I then want to show how taking seriously the possibility that some actions involve social motor representations would enable us to fix the view.</a:t>
            </a:r>
          </a:p>
          <a:p>
            <a:endParaRPr lang="en-US" dirty="0" smtClean="0"/>
          </a:p>
          <a:p>
            <a:r>
              <a:rPr lang="en-US" dirty="0" smtClean="0"/>
              <a:t>So the idea will be that we can avoid exoticism about joint action but only by </a:t>
            </a:r>
            <a:r>
              <a:rPr lang="en-US" dirty="0" err="1" smtClean="0"/>
              <a:t>recognising</a:t>
            </a:r>
            <a:r>
              <a:rPr lang="en-US" dirty="0" smtClean="0"/>
              <a:t> that motor representation plays a role in explaining what joint action is.</a:t>
            </a:r>
          </a:p>
          <a:p>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Two challenges : (1) fit intuitive category; (2) explain the contrast cases</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different approach</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a:t>
            </a:r>
            <a:r>
              <a:rPr lang="en-US" smtClean="0"/>
              <a:t>different approach</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These anchor</a:t>
            </a:r>
            <a:r>
              <a:rPr lang="en-US" baseline="0" dirty="0" smtClean="0"/>
              <a:t> our understanding of what joint action is.</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introducing joint action philosophers sometimes use</a:t>
            </a:r>
            <a:r>
              <a:rPr lang="en-US" baseline="0" dirty="0" smtClean="0"/>
              <a:t> contrast cases, pairs of actions which are similar in terms of </a:t>
            </a:r>
            <a:r>
              <a:rPr lang="en-US" baseline="0" dirty="0" err="1" smtClean="0"/>
              <a:t>behaviour</a:t>
            </a:r>
            <a:r>
              <a:rPr lang="en-US" baseline="0" dirty="0" smtClean="0"/>
              <a:t> and coordination but where one is joint but the other isn’t.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sorts of contrast case invite the question, How do joint actions differ from individual actions which may occur in parallel? What is the difference between Jack &amp; Sue walking together and their walking side-by-side?  Gilbert’s example shows that the difference can’t just be a matter of coordination, because people merely walking alongside each other also need to coordinate their actions in order to avoid colliding with each other.  And Searle’s example shows that the difference between joint action and parallel individual action can’t just be that the actions have a common effect because merely parallel actions can have common effects too.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a:t>
            </a:fld>
            <a:endParaRPr lang="en-GB"/>
          </a:p>
        </p:txBody>
      </p:sp>
    </p:spTree>
    <p:extLst>
      <p:ext uri="{BB962C8B-B14F-4D97-AF65-F5344CB8AC3E}">
        <p14:creationId xmlns:p14="http://schemas.microsoft.com/office/powerpoint/2010/main" val="3963257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70</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is an overview</a:t>
            </a:r>
            <a:r>
              <a:rPr lang="en-US" baseline="0" dirty="0" smtClean="0"/>
              <a:t> of the project and its aims</a:t>
            </a:r>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72</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81</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82</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how does a joint action involving two or more agents differ</a:t>
            </a:r>
            <a:r>
              <a:rPr lang="en-US" baseline="0" dirty="0" smtClean="0"/>
              <a:t> from </a:t>
            </a:r>
            <a:r>
              <a:rPr lang="en-US" dirty="0" smtClean="0"/>
              <a:t>an event comprising the </a:t>
            </a:r>
            <a:r>
              <a:rPr lang="en-US" baseline="0" dirty="0" smtClean="0"/>
              <a:t>merely parallel actions of those agents?</a:t>
            </a:r>
            <a:endParaRPr lang="en-US" dirty="0" smtClean="0"/>
          </a:p>
          <a:p>
            <a:r>
              <a:rPr lang="en-US" dirty="0" smtClean="0"/>
              <a:t>In answering this most philosophers</a:t>
            </a:r>
            <a:r>
              <a:rPr lang="en-US" baseline="0" dirty="0" smtClean="0"/>
              <a:t> endorse exoticism.</a:t>
            </a:r>
            <a:endParaRPr lang="en-US" dirty="0" smtClean="0"/>
          </a:p>
          <a:p>
            <a:r>
              <a:rPr lang="en-US" dirty="0" smtClean="0"/>
              <a:t>Exoticism is the thesis that distinctive ingredients are needed to</a:t>
            </a:r>
            <a:r>
              <a:rPr lang="en-US" baseline="0" dirty="0" smtClean="0"/>
              <a:t> </a:t>
            </a:r>
            <a:r>
              <a:rPr lang="en-US" baseline="0" dirty="0" err="1" smtClean="0"/>
              <a:t>characterise</a:t>
            </a:r>
            <a:r>
              <a:rPr lang="en-US" baseline="0" dirty="0" smtClean="0"/>
              <a:t> joint action, ingredients which are not needed to </a:t>
            </a:r>
            <a:r>
              <a:rPr lang="en-US" baseline="0" dirty="0" err="1" smtClean="0"/>
              <a:t>characterise</a:t>
            </a:r>
            <a:r>
              <a:rPr lang="en-US" baseline="0" dirty="0" smtClean="0"/>
              <a:t> ordinary individual action.</a:t>
            </a:r>
          </a:p>
          <a:p>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how does a joint action involving two or more agents differ</a:t>
            </a:r>
            <a:r>
              <a:rPr lang="en-US" baseline="0" dirty="0" smtClean="0"/>
              <a:t> from </a:t>
            </a:r>
            <a:r>
              <a:rPr lang="en-US" dirty="0" smtClean="0"/>
              <a:t>an event comprising the </a:t>
            </a:r>
            <a:r>
              <a:rPr lang="en-US" baseline="0" dirty="0" smtClean="0"/>
              <a:t>merely parallel actions of those agents?</a:t>
            </a:r>
            <a:endParaRPr lang="en-US" dirty="0" smtClean="0"/>
          </a:p>
          <a:p>
            <a:r>
              <a:rPr lang="en-US" dirty="0" smtClean="0"/>
              <a:t>In answering this most philosophers</a:t>
            </a:r>
            <a:r>
              <a:rPr lang="en-US" baseline="0" dirty="0" smtClean="0"/>
              <a:t> endorse exoticism.</a:t>
            </a:r>
            <a:endParaRPr lang="en-US" dirty="0" smtClean="0"/>
          </a:p>
          <a:p>
            <a:r>
              <a:rPr lang="en-US" dirty="0" smtClean="0"/>
              <a:t>Exoticism is the thesis that distinctive ingredients are needed to</a:t>
            </a:r>
            <a:r>
              <a:rPr lang="en-US" baseline="0" dirty="0" smtClean="0"/>
              <a:t> </a:t>
            </a:r>
            <a:r>
              <a:rPr lang="en-US" baseline="0" dirty="0" err="1" smtClean="0"/>
              <a:t>characterise</a:t>
            </a:r>
            <a:r>
              <a:rPr lang="en-US" baseline="0" dirty="0" smtClean="0"/>
              <a:t> joint action, ingredients which are not needed to </a:t>
            </a:r>
            <a:r>
              <a:rPr lang="en-US" baseline="0" dirty="0" err="1" smtClean="0"/>
              <a:t>characterise</a:t>
            </a:r>
            <a:r>
              <a:rPr lang="en-US" baseline="0" dirty="0" smtClean="0"/>
              <a:t> ordinary individual action.</a:t>
            </a:r>
          </a:p>
          <a:p>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93</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96</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Arial" charset="0"/>
              </a:defRPr>
            </a:lvl1pPr>
            <a:lvl2pPr marL="37924139" indent="-3746703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109" eaLnBrk="0" fontAlgn="base" hangingPunct="0">
              <a:spcBef>
                <a:spcPct val="0"/>
              </a:spcBef>
              <a:spcAft>
                <a:spcPct val="0"/>
              </a:spcAft>
              <a:defRPr sz="2200" i="1">
                <a:solidFill>
                  <a:schemeClr val="bg1"/>
                </a:solidFill>
                <a:latin typeface="Myriad Web" charset="0"/>
                <a:ea typeface="Arial" charset="0"/>
                <a:cs typeface="Arial" charset="0"/>
              </a:defRPr>
            </a:lvl6pPr>
            <a:lvl7pPr marL="914217" eaLnBrk="0" fontAlgn="base" hangingPunct="0">
              <a:spcBef>
                <a:spcPct val="0"/>
              </a:spcBef>
              <a:spcAft>
                <a:spcPct val="0"/>
              </a:spcAft>
              <a:defRPr sz="2200" i="1">
                <a:solidFill>
                  <a:schemeClr val="bg1"/>
                </a:solidFill>
                <a:latin typeface="Myriad Web" charset="0"/>
                <a:ea typeface="Arial" charset="0"/>
                <a:cs typeface="Arial" charset="0"/>
              </a:defRPr>
            </a:lvl7pPr>
            <a:lvl8pPr marL="1371326" eaLnBrk="0" fontAlgn="base" hangingPunct="0">
              <a:spcBef>
                <a:spcPct val="0"/>
              </a:spcBef>
              <a:spcAft>
                <a:spcPct val="0"/>
              </a:spcAft>
              <a:defRPr sz="2200" i="1">
                <a:solidFill>
                  <a:schemeClr val="bg1"/>
                </a:solidFill>
                <a:latin typeface="Myriad Web" charset="0"/>
                <a:ea typeface="Arial" charset="0"/>
                <a:cs typeface="Arial" charset="0"/>
              </a:defRPr>
            </a:lvl8pPr>
            <a:lvl9pPr marL="1828434"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fld id="{BD58E951-2A82-7244-AF49-8348786DCE57}" type="slidenum">
              <a:rPr lang="en-GB" sz="1200" i="0">
                <a:solidFill>
                  <a:schemeClr val="tx1"/>
                </a:solidFill>
                <a:latin typeface="Arial" charset="0"/>
              </a:rPr>
              <a:pPr eaLnBrk="1" hangingPunct="1"/>
              <a:t>97</a:t>
            </a:fld>
            <a:endParaRPr lang="en-GB" sz="1200" i="0">
              <a:solidFill>
                <a:schemeClr val="tx1"/>
              </a:solidFill>
              <a:latin typeface="Arial" charset="0"/>
            </a:endParaRPr>
          </a:p>
        </p:txBody>
      </p:sp>
      <p:sp>
        <p:nvSpPr>
          <p:cNvPr id="66563" name="Rectangle 2"/>
          <p:cNvSpPr>
            <a:spLocks noGrp="1" noRot="1" noChangeAspect="1" noChangeArrowheads="1" noTextEdit="1"/>
          </p:cNvSpPr>
          <p:nvPr>
            <p:ph type="sldImg"/>
          </p:nvPr>
        </p:nvSpPr>
        <p:spPr>
          <a:xfrm>
            <a:off x="3224213" y="527050"/>
            <a:ext cx="3379787" cy="2533650"/>
          </a:xfrm>
          <a:ln/>
        </p:spPr>
      </p:sp>
      <p:sp>
        <p:nvSpPr>
          <p:cNvPr id="66564" name="Rectangle 3"/>
          <p:cNvSpPr>
            <a:spLocks noGrp="1" noChangeArrowheads="1"/>
          </p:cNvSpPr>
          <p:nvPr>
            <p:ph type="body" idx="1"/>
          </p:nvPr>
        </p:nvSpPr>
        <p:spPr>
          <a:xfrm>
            <a:off x="1369852" y="3221431"/>
            <a:ext cx="7194619" cy="30605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128</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Exoticism about</a:t>
            </a:r>
            <a:r>
              <a:rPr lang="en-US" baseline="0" dirty="0" smtClean="0"/>
              <a:t> joint action </a:t>
            </a:r>
            <a:r>
              <a:rPr lang="en-US" dirty="0" smtClean="0"/>
              <a:t>is so widely assumed</a:t>
            </a:r>
            <a:r>
              <a:rPr lang="en-US" baseline="0" dirty="0" smtClean="0"/>
              <a:t> that it is often implicit ... </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07.xml.rels><?xml version="1.0" encoding="UTF-8" standalone="yes"?>
<Relationships xmlns="http://schemas.openxmlformats.org/package/2006/relationships"><Relationship Id="rId3" Type="http://schemas.microsoft.com/office/2007/relationships/hdphoto" Target="../media/hdphoto6.wdp"/><Relationship Id="rId4" Type="http://schemas.openxmlformats.org/officeDocument/2006/relationships/image" Target="../media/image19.jpeg"/><Relationship Id="rId5" Type="http://schemas.microsoft.com/office/2007/relationships/hdphoto" Target="../media/hdphoto7.wdp"/><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108.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19.jpeg"/><Relationship Id="rId5" Type="http://schemas.microsoft.com/office/2007/relationships/hdphoto" Target="../media/hdphoto9.wdp"/><Relationship Id="rId6" Type="http://schemas.openxmlformats.org/officeDocument/2006/relationships/image" Target="../media/image20.jpeg"/><Relationship Id="rId7" Type="http://schemas.microsoft.com/office/2007/relationships/hdphoto" Target="../media/hdphoto10.wdp"/><Relationship Id="rId8" Type="http://schemas.openxmlformats.org/officeDocument/2006/relationships/image" Target="../media/image21.jpeg"/><Relationship Id="rId9" Type="http://schemas.microsoft.com/office/2007/relationships/hdphoto" Target="../media/hdphoto11.wdp"/><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109.xml.rels><?xml version="1.0" encoding="UTF-8" standalone="yes"?>
<Relationships xmlns="http://schemas.openxmlformats.org/package/2006/relationships"><Relationship Id="rId11" Type="http://schemas.microsoft.com/office/2007/relationships/hdphoto" Target="../media/hdphoto16.wdp"/><Relationship Id="rId12" Type="http://schemas.microsoft.com/office/2007/relationships/hdphoto" Target="../media/hdphoto17.wdp"/><Relationship Id="rId1" Type="http://schemas.openxmlformats.org/officeDocument/2006/relationships/slideLayout" Target="../slideLayouts/slideLayout1.xml"/><Relationship Id="rId2" Type="http://schemas.openxmlformats.org/officeDocument/2006/relationships/image" Target="../media/image18.jpeg"/><Relationship Id="rId3" Type="http://schemas.microsoft.com/office/2007/relationships/hdphoto" Target="../media/hdphoto12.wdp"/><Relationship Id="rId4" Type="http://schemas.openxmlformats.org/officeDocument/2006/relationships/image" Target="../media/image19.jpeg"/><Relationship Id="rId5" Type="http://schemas.microsoft.com/office/2007/relationships/hdphoto" Target="../media/hdphoto13.wdp"/><Relationship Id="rId6" Type="http://schemas.openxmlformats.org/officeDocument/2006/relationships/image" Target="../media/image20.jpeg"/><Relationship Id="rId7" Type="http://schemas.microsoft.com/office/2007/relationships/hdphoto" Target="../media/hdphoto14.wdp"/><Relationship Id="rId8" Type="http://schemas.openxmlformats.org/officeDocument/2006/relationships/image" Target="../media/image21.jpeg"/><Relationship Id="rId9" Type="http://schemas.microsoft.com/office/2007/relationships/hdphoto" Target="../media/hdphoto15.wdp"/><Relationship Id="rId10"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1" Type="http://schemas.microsoft.com/office/2007/relationships/hdphoto" Target="../media/hdphoto22.wdp"/><Relationship Id="rId12" Type="http://schemas.openxmlformats.org/officeDocument/2006/relationships/image" Target="../media/image21.jpeg"/><Relationship Id="rId13" Type="http://schemas.microsoft.com/office/2007/relationships/hdphoto" Target="../media/hdphoto23.wdp"/><Relationship Id="rId1" Type="http://schemas.openxmlformats.org/officeDocument/2006/relationships/slideLayout" Target="../slideLayouts/slideLayout1.xml"/><Relationship Id="rId2" Type="http://schemas.openxmlformats.org/officeDocument/2006/relationships/image" Target="../media/image18.jpeg"/><Relationship Id="rId3" Type="http://schemas.microsoft.com/office/2007/relationships/hdphoto" Target="../media/hdphoto18.wdp"/><Relationship Id="rId4" Type="http://schemas.openxmlformats.org/officeDocument/2006/relationships/image" Target="../media/image19.jpeg"/><Relationship Id="rId5" Type="http://schemas.microsoft.com/office/2007/relationships/hdphoto" Target="../media/hdphoto19.wdp"/><Relationship Id="rId6" Type="http://schemas.openxmlformats.org/officeDocument/2006/relationships/image" Target="../media/image23.jpeg"/><Relationship Id="rId7" Type="http://schemas.microsoft.com/office/2007/relationships/hdphoto" Target="../media/hdphoto20.wdp"/><Relationship Id="rId8" Type="http://schemas.openxmlformats.org/officeDocument/2006/relationships/image" Target="../media/image24.jpeg"/><Relationship Id="rId9" Type="http://schemas.microsoft.com/office/2007/relationships/hdphoto" Target="../media/hdphoto21.wdp"/><Relationship Id="rId10" Type="http://schemas.openxmlformats.org/officeDocument/2006/relationships/image" Target="../media/image20.jpeg"/></Relationships>
</file>

<file path=ppt/slides/_rels/slide111.xml.rels><?xml version="1.0" encoding="UTF-8" standalone="yes"?>
<Relationships xmlns="http://schemas.openxmlformats.org/package/2006/relationships"><Relationship Id="rId11" Type="http://schemas.microsoft.com/office/2007/relationships/hdphoto" Target="../media/hdphoto26.wdp"/><Relationship Id="rId12" Type="http://schemas.openxmlformats.org/officeDocument/2006/relationships/image" Target="../media/image21.jpeg"/><Relationship Id="rId13" Type="http://schemas.microsoft.com/office/2007/relationships/hdphoto" Target="../media/hdphoto23.wdp"/><Relationship Id="rId14" Type="http://schemas.openxmlformats.org/officeDocument/2006/relationships/image" Target="../media/image22.jpeg"/><Relationship Id="rId15" Type="http://schemas.microsoft.com/office/2007/relationships/hdphoto" Target="../media/hdphoto16.wdp"/><Relationship Id="rId1" Type="http://schemas.openxmlformats.org/officeDocument/2006/relationships/slideLayout" Target="../slideLayouts/slideLayout1.xml"/><Relationship Id="rId2" Type="http://schemas.openxmlformats.org/officeDocument/2006/relationships/image" Target="../media/image18.jpeg"/><Relationship Id="rId3" Type="http://schemas.microsoft.com/office/2007/relationships/hdphoto" Target="../media/hdphoto24.wdp"/><Relationship Id="rId4" Type="http://schemas.openxmlformats.org/officeDocument/2006/relationships/image" Target="../media/image19.jpeg"/><Relationship Id="rId5" Type="http://schemas.microsoft.com/office/2007/relationships/hdphoto" Target="../media/hdphoto25.wdp"/><Relationship Id="rId6" Type="http://schemas.openxmlformats.org/officeDocument/2006/relationships/image" Target="../media/image23.jpeg"/><Relationship Id="rId7" Type="http://schemas.microsoft.com/office/2007/relationships/hdphoto" Target="../media/hdphoto20.wdp"/><Relationship Id="rId8" Type="http://schemas.openxmlformats.org/officeDocument/2006/relationships/image" Target="../media/image24.jpeg"/><Relationship Id="rId9" Type="http://schemas.microsoft.com/office/2007/relationships/hdphoto" Target="../media/hdphoto21.wdp"/><Relationship Id="rId10" Type="http://schemas.openxmlformats.org/officeDocument/2006/relationships/image" Target="../media/image20.jpeg"/></Relationships>
</file>

<file path=ppt/slides/_rels/slide112.xml.rels><?xml version="1.0" encoding="UTF-8" standalone="yes"?>
<Relationships xmlns="http://schemas.openxmlformats.org/package/2006/relationships"><Relationship Id="rId11" Type="http://schemas.microsoft.com/office/2007/relationships/hdphoto" Target="../media/hdphoto28.wdp"/><Relationship Id="rId12" Type="http://schemas.openxmlformats.org/officeDocument/2006/relationships/image" Target="../media/image26.jpeg"/><Relationship Id="rId13" Type="http://schemas.microsoft.com/office/2007/relationships/hdphoto" Target="../media/hdphoto29.wdp"/><Relationship Id="rId14" Type="http://schemas.openxmlformats.org/officeDocument/2006/relationships/image" Target="../media/image20.jpeg"/><Relationship Id="rId15" Type="http://schemas.microsoft.com/office/2007/relationships/hdphoto" Target="../media/hdphoto30.wdp"/><Relationship Id="rId16" Type="http://schemas.openxmlformats.org/officeDocument/2006/relationships/image" Target="../media/image21.jpeg"/><Relationship Id="rId17" Type="http://schemas.microsoft.com/office/2007/relationships/hdphoto" Target="../media/hdphoto31.wdp"/><Relationship Id="rId1" Type="http://schemas.openxmlformats.org/officeDocument/2006/relationships/slideLayout" Target="../slideLayouts/slideLayout1.xml"/><Relationship Id="rId2" Type="http://schemas.openxmlformats.org/officeDocument/2006/relationships/image" Target="../media/image18.jpeg"/><Relationship Id="rId3" Type="http://schemas.microsoft.com/office/2007/relationships/hdphoto" Target="../media/hdphoto24.wdp"/><Relationship Id="rId4" Type="http://schemas.openxmlformats.org/officeDocument/2006/relationships/image" Target="../media/image19.jpeg"/><Relationship Id="rId5" Type="http://schemas.microsoft.com/office/2007/relationships/hdphoto" Target="../media/hdphoto27.wdp"/><Relationship Id="rId6" Type="http://schemas.openxmlformats.org/officeDocument/2006/relationships/image" Target="../media/image23.jpeg"/><Relationship Id="rId7" Type="http://schemas.microsoft.com/office/2007/relationships/hdphoto" Target="../media/hdphoto20.wdp"/><Relationship Id="rId8" Type="http://schemas.openxmlformats.org/officeDocument/2006/relationships/image" Target="../media/image24.jpeg"/><Relationship Id="rId9" Type="http://schemas.microsoft.com/office/2007/relationships/hdphoto" Target="../media/hdphoto21.wdp"/><Relationship Id="rId10" Type="http://schemas.openxmlformats.org/officeDocument/2006/relationships/image" Target="../media/image25.jpeg"/></Relationships>
</file>

<file path=ppt/slides/_rels/slide113.xml.rels><?xml version="1.0" encoding="UTF-8" standalone="yes"?>
<Relationships xmlns="http://schemas.openxmlformats.org/package/2006/relationships"><Relationship Id="rId11" Type="http://schemas.microsoft.com/office/2007/relationships/hdphoto" Target="../media/hdphoto28.wdp"/><Relationship Id="rId12" Type="http://schemas.openxmlformats.org/officeDocument/2006/relationships/image" Target="../media/image26.jpeg"/><Relationship Id="rId13" Type="http://schemas.microsoft.com/office/2007/relationships/hdphoto" Target="../media/hdphoto29.wdp"/><Relationship Id="rId14" Type="http://schemas.openxmlformats.org/officeDocument/2006/relationships/image" Target="../media/image27.jpeg"/><Relationship Id="rId15" Type="http://schemas.microsoft.com/office/2007/relationships/hdphoto" Target="../media/hdphoto32.wdp"/><Relationship Id="rId16" Type="http://schemas.openxmlformats.org/officeDocument/2006/relationships/image" Target="../media/image20.jpeg"/><Relationship Id="rId17" Type="http://schemas.microsoft.com/office/2007/relationships/hdphoto" Target="../media/hdphoto33.wdp"/><Relationship Id="rId18" Type="http://schemas.openxmlformats.org/officeDocument/2006/relationships/image" Target="../media/image21.jpeg"/><Relationship Id="rId19" Type="http://schemas.microsoft.com/office/2007/relationships/hdphoto" Target="../media/hdphoto34.wdp"/><Relationship Id="rId1" Type="http://schemas.openxmlformats.org/officeDocument/2006/relationships/slideLayout" Target="../slideLayouts/slideLayout1.xml"/><Relationship Id="rId2" Type="http://schemas.openxmlformats.org/officeDocument/2006/relationships/image" Target="../media/image18.jpeg"/><Relationship Id="rId3" Type="http://schemas.microsoft.com/office/2007/relationships/hdphoto" Target="../media/hdphoto18.wdp"/><Relationship Id="rId4" Type="http://schemas.openxmlformats.org/officeDocument/2006/relationships/image" Target="../media/image19.jpeg"/><Relationship Id="rId5" Type="http://schemas.microsoft.com/office/2007/relationships/hdphoto" Target="../media/hdphoto25.wdp"/><Relationship Id="rId6" Type="http://schemas.openxmlformats.org/officeDocument/2006/relationships/image" Target="../media/image23.jpeg"/><Relationship Id="rId7" Type="http://schemas.microsoft.com/office/2007/relationships/hdphoto" Target="../media/hdphoto20.wdp"/><Relationship Id="rId8" Type="http://schemas.openxmlformats.org/officeDocument/2006/relationships/image" Target="../media/image24.jpeg"/><Relationship Id="rId9" Type="http://schemas.microsoft.com/office/2007/relationships/hdphoto" Target="../media/hdphoto21.wdp"/><Relationship Id="rId10" Type="http://schemas.openxmlformats.org/officeDocument/2006/relationships/image" Target="../media/image25.jpeg"/></Relationships>
</file>

<file path=ppt/slides/_rels/slide114.xml.rels><?xml version="1.0" encoding="UTF-8" standalone="yes"?>
<Relationships xmlns="http://schemas.openxmlformats.org/package/2006/relationships"><Relationship Id="rId11" Type="http://schemas.microsoft.com/office/2007/relationships/hdphoto" Target="../media/hdphoto32.wdp"/><Relationship Id="rId12" Type="http://schemas.openxmlformats.org/officeDocument/2006/relationships/image" Target="../media/image20.jpeg"/><Relationship Id="rId13" Type="http://schemas.microsoft.com/office/2007/relationships/hdphoto" Target="../media/hdphoto30.wdp"/><Relationship Id="rId14" Type="http://schemas.openxmlformats.org/officeDocument/2006/relationships/image" Target="../media/image21.jpeg"/><Relationship Id="rId15" Type="http://schemas.microsoft.com/office/2007/relationships/hdphoto" Target="../media/hdphoto36.wdp"/><Relationship Id="rId16" Type="http://schemas.openxmlformats.org/officeDocument/2006/relationships/image" Target="../media/image22.jpeg"/><Relationship Id="rId17" Type="http://schemas.microsoft.com/office/2007/relationships/hdphoto" Target="../media/hdphoto16.wdp"/><Relationship Id="rId1" Type="http://schemas.openxmlformats.org/officeDocument/2006/relationships/slideLayout" Target="../slideLayouts/slideLayout1.xml"/><Relationship Id="rId2" Type="http://schemas.openxmlformats.org/officeDocument/2006/relationships/image" Target="../media/image18.jpeg"/><Relationship Id="rId3" Type="http://schemas.microsoft.com/office/2007/relationships/hdphoto" Target="../media/hdphoto35.wdp"/><Relationship Id="rId4" Type="http://schemas.openxmlformats.org/officeDocument/2006/relationships/image" Target="../media/image19.jpeg"/><Relationship Id="rId5" Type="http://schemas.microsoft.com/office/2007/relationships/hdphoto" Target="../media/hdphoto27.wdp"/><Relationship Id="rId6" Type="http://schemas.openxmlformats.org/officeDocument/2006/relationships/image" Target="../media/image25.jpeg"/><Relationship Id="rId7" Type="http://schemas.microsoft.com/office/2007/relationships/hdphoto" Target="../media/hdphoto28.wdp"/><Relationship Id="rId8" Type="http://schemas.openxmlformats.org/officeDocument/2006/relationships/image" Target="../media/image26.jpeg"/><Relationship Id="rId9" Type="http://schemas.microsoft.com/office/2007/relationships/hdphoto" Target="../media/hdphoto29.wdp"/><Relationship Id="rId10" Type="http://schemas.openxmlformats.org/officeDocument/2006/relationships/image" Target="../media/image27.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17.xml.rels><?xml version="1.0" encoding="UTF-8" standalone="yes"?>
<Relationships xmlns="http://schemas.openxmlformats.org/package/2006/relationships"><Relationship Id="rId11" Type="http://schemas.microsoft.com/office/2007/relationships/hdphoto" Target="../media/hdphoto32.wdp"/><Relationship Id="rId12" Type="http://schemas.openxmlformats.org/officeDocument/2006/relationships/image" Target="../media/image20.jpeg"/><Relationship Id="rId13" Type="http://schemas.microsoft.com/office/2007/relationships/hdphoto" Target="../media/hdphoto39.wdp"/><Relationship Id="rId14" Type="http://schemas.openxmlformats.org/officeDocument/2006/relationships/image" Target="../media/image21.jpeg"/><Relationship Id="rId15" Type="http://schemas.microsoft.com/office/2007/relationships/hdphoto" Target="../media/hdphoto40.wdp"/><Relationship Id="rId16" Type="http://schemas.openxmlformats.org/officeDocument/2006/relationships/image" Target="../media/image22.jpeg"/><Relationship Id="rId17" Type="http://schemas.microsoft.com/office/2007/relationships/hdphoto" Target="../media/hdphoto16.wdp"/><Relationship Id="rId1" Type="http://schemas.openxmlformats.org/officeDocument/2006/relationships/slideLayout" Target="../slideLayouts/slideLayout1.xml"/><Relationship Id="rId2" Type="http://schemas.openxmlformats.org/officeDocument/2006/relationships/image" Target="../media/image18.jpeg"/><Relationship Id="rId3" Type="http://schemas.microsoft.com/office/2007/relationships/hdphoto" Target="../media/hdphoto37.wdp"/><Relationship Id="rId4" Type="http://schemas.openxmlformats.org/officeDocument/2006/relationships/image" Target="../media/image19.jpeg"/><Relationship Id="rId5" Type="http://schemas.microsoft.com/office/2007/relationships/hdphoto" Target="../media/hdphoto38.wdp"/><Relationship Id="rId6" Type="http://schemas.openxmlformats.org/officeDocument/2006/relationships/image" Target="../media/image25.jpeg"/><Relationship Id="rId7" Type="http://schemas.microsoft.com/office/2007/relationships/hdphoto" Target="../media/hdphoto28.wdp"/><Relationship Id="rId8" Type="http://schemas.openxmlformats.org/officeDocument/2006/relationships/image" Target="../media/image26.jpeg"/><Relationship Id="rId9" Type="http://schemas.microsoft.com/office/2007/relationships/hdphoto" Target="../media/hdphoto29.wdp"/><Relationship Id="rId10" Type="http://schemas.openxmlformats.org/officeDocument/2006/relationships/image" Target="../media/image27.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41.wdp"/></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42.wdp"/></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42.wdp"/></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42.wdp"/></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43.wdp"/></Relationships>
</file>

<file path=ppt/slides/_rels/slide128.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microsoft.com/office/2007/relationships/hdphoto" Target="../media/hdphoto2.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7.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8.JPG"/></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7.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7.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7.jpeg"/></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7.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12.png"/></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3.wdp"/><Relationship Id="rId5" Type="http://schemas.openxmlformats.org/officeDocument/2006/relationships/image" Target="../media/image15.png"/><Relationship Id="rId6" Type="http://schemas.microsoft.com/office/2007/relationships/hdphoto" Target="../media/hdphoto4.wdp"/><Relationship Id="rId7" Type="http://schemas.openxmlformats.org/officeDocument/2006/relationships/image" Target="../media/image16.png"/><Relationship Id="rId8"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1"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3077" name="Text Box 5"/>
          <p:cNvSpPr txBox="1">
            <a:spLocks noChangeArrowheads="1"/>
          </p:cNvSpPr>
          <p:nvPr/>
        </p:nvSpPr>
        <p:spPr bwMode="auto">
          <a:xfrm>
            <a:off x="1547664" y="44765"/>
            <a:ext cx="4608512"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rgbClr val="000000"/>
                  </a:glow>
                </a:effectLst>
                <a:ea typeface="Arial" charset="0"/>
                <a:cs typeface="Arial" charset="0"/>
              </a:rPr>
              <a:t>Intention and</a:t>
            </a:r>
            <a:endParaRPr lang="en-GB" sz="5000" b="1" i="0" dirty="0">
              <a:solidFill>
                <a:srgbClr val="FFFFFF"/>
              </a:solidFill>
              <a:effectLst>
                <a:glow rad="101600">
                  <a:srgbClr val="000000"/>
                </a:glow>
              </a:effectLst>
              <a:ea typeface="Arial" charset="0"/>
              <a:cs typeface="Arial" charset="0"/>
            </a:endParaRPr>
          </a:p>
        </p:txBody>
      </p:sp>
      <p:sp>
        <p:nvSpPr>
          <p:cNvPr id="9" name="Text Box 5"/>
          <p:cNvSpPr txBox="1">
            <a:spLocks noChangeArrowheads="1"/>
          </p:cNvSpPr>
          <p:nvPr/>
        </p:nvSpPr>
        <p:spPr bwMode="auto">
          <a:xfrm>
            <a:off x="-4573016" y="476813"/>
            <a:ext cx="12917959"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rgbClr val="000000"/>
                  </a:glow>
                </a:effectLst>
                <a:ea typeface="Arial" charset="0"/>
                <a:cs typeface="Arial" charset="0"/>
              </a:rPr>
              <a:t>Motor Representation</a:t>
            </a:r>
            <a:endParaRPr lang="en-GB" sz="5000" b="1" i="0" dirty="0">
              <a:solidFill>
                <a:srgbClr val="FFFFFF"/>
              </a:solidFill>
              <a:effectLst>
                <a:glow rad="101600">
                  <a:srgbClr val="000000"/>
                </a:glow>
              </a:effectLst>
              <a:ea typeface="Arial" charset="0"/>
              <a:cs typeface="Arial" charset="0"/>
            </a:endParaRPr>
          </a:p>
        </p:txBody>
      </p:sp>
      <p:sp>
        <p:nvSpPr>
          <p:cNvPr id="8" name="Text Box 5"/>
          <p:cNvSpPr txBox="1">
            <a:spLocks noChangeArrowheads="1"/>
          </p:cNvSpPr>
          <p:nvPr/>
        </p:nvSpPr>
        <p:spPr bwMode="auto">
          <a:xfrm>
            <a:off x="3286704" y="950624"/>
            <a:ext cx="4381640"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in Joint Action</a:t>
            </a:r>
            <a:endParaRPr lang="en-GB" sz="5000" b="1" i="0" dirty="0">
              <a:solidFill>
                <a:srgbClr val="FFFFFF"/>
              </a:solidFill>
              <a:effectLst>
                <a:glow rad="101600">
                  <a:schemeClr val="tx1">
                    <a:alpha val="75000"/>
                  </a:schemeClr>
                </a:glow>
              </a:effectLst>
              <a:ea typeface="Arial" charset="0"/>
              <a:cs typeface="Arial" charset="0"/>
            </a:endParaRPr>
          </a:p>
        </p:txBody>
      </p:sp>
      <p:pic>
        <p:nvPicPr>
          <p:cNvPr id="3076" name="Picture 4"/>
          <p:cNvPicPr>
            <a:picLocks noChangeAspect="1" noChangeArrowheads="1"/>
          </p:cNvPicPr>
          <p:nvPr/>
        </p:nvPicPr>
        <p:blipFill>
          <a:blip r:embed="rId5">
            <a:grayscl/>
          </a:blip>
          <a:srcRect/>
          <a:stretch>
            <a:fillRect/>
          </a:stretch>
        </p:blipFill>
        <p:spPr bwMode="auto">
          <a:xfrm>
            <a:off x="2123728" y="1440136"/>
            <a:ext cx="4651375" cy="620712"/>
          </a:xfrm>
          <a:prstGeom prst="rect">
            <a:avLst/>
          </a:prstGeom>
          <a:noFill/>
          <a:ln w="9525">
            <a:noFill/>
            <a:round/>
            <a:headEnd/>
            <a:tailEnd/>
          </a:ln>
          <a:effectLst/>
        </p:spPr>
      </p:pic>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1772816"/>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‘The </a:t>
            </a:r>
            <a:r>
              <a:rPr lang="en-US" i="0" dirty="0"/>
              <a:t>key question in the philosophy of collective action is simply ... under what conditions are two or more people doing something together</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2010: 67)</a:t>
            </a:r>
            <a:endParaRPr lang="en-US" i="0" dirty="0"/>
          </a:p>
        </p:txBody>
      </p:sp>
    </p:spTree>
    <p:extLst>
      <p:ext uri="{BB962C8B-B14F-4D97-AF65-F5344CB8AC3E}">
        <p14:creationId xmlns:p14="http://schemas.microsoft.com/office/powerpoint/2010/main" val="30347033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506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5061"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5064" name="Group 7"/>
            <p:cNvGrpSpPr>
              <a:grpSpLocks/>
            </p:cNvGrpSpPr>
            <p:nvPr/>
          </p:nvGrpSpPr>
          <p:grpSpPr bwMode="auto">
            <a:xfrm>
              <a:off x="2471" y="8384"/>
              <a:ext cx="960" cy="1077"/>
              <a:chOff x="1851" y="8591"/>
              <a:chExt cx="1133" cy="1270"/>
            </a:xfrm>
          </p:grpSpPr>
          <p:grpSp>
            <p:nvGrpSpPr>
              <p:cNvPr id="45117" name="Group 8"/>
              <p:cNvGrpSpPr>
                <a:grpSpLocks noChangeAspect="1"/>
              </p:cNvGrpSpPr>
              <p:nvPr/>
            </p:nvGrpSpPr>
            <p:grpSpPr bwMode="auto">
              <a:xfrm>
                <a:off x="2026" y="8591"/>
                <a:ext cx="657" cy="680"/>
                <a:chOff x="2925" y="799"/>
                <a:chExt cx="1970" cy="2041"/>
              </a:xfrm>
            </p:grpSpPr>
            <p:sp>
              <p:nvSpPr>
                <p:cNvPr id="45119"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0"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1"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22"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123"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124"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25"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26"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5118"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5065" name="Group 18"/>
            <p:cNvGrpSpPr>
              <a:grpSpLocks/>
            </p:cNvGrpSpPr>
            <p:nvPr/>
          </p:nvGrpSpPr>
          <p:grpSpPr bwMode="auto">
            <a:xfrm>
              <a:off x="3400" y="8309"/>
              <a:ext cx="713" cy="1154"/>
              <a:chOff x="3039" y="8502"/>
              <a:chExt cx="842" cy="1363"/>
            </a:xfrm>
          </p:grpSpPr>
          <p:grpSp>
            <p:nvGrpSpPr>
              <p:cNvPr id="45104" name="Group 19"/>
              <p:cNvGrpSpPr>
                <a:grpSpLocks noChangeAspect="1"/>
              </p:cNvGrpSpPr>
              <p:nvPr/>
            </p:nvGrpSpPr>
            <p:grpSpPr bwMode="auto">
              <a:xfrm>
                <a:off x="3074" y="8502"/>
                <a:ext cx="662" cy="772"/>
                <a:chOff x="3696" y="2205"/>
                <a:chExt cx="1361" cy="1588"/>
              </a:xfrm>
            </p:grpSpPr>
            <p:sp>
              <p:nvSpPr>
                <p:cNvPr id="45106"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5107"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5108"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09"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10"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111"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112"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113"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14"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15"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5116"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5105"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5066" name="Group 32"/>
            <p:cNvGrpSpPr>
              <a:grpSpLocks/>
            </p:cNvGrpSpPr>
            <p:nvPr/>
          </p:nvGrpSpPr>
          <p:grpSpPr bwMode="auto">
            <a:xfrm>
              <a:off x="4246" y="8322"/>
              <a:ext cx="702" cy="1140"/>
              <a:chOff x="4037" y="8518"/>
              <a:chExt cx="829" cy="1346"/>
            </a:xfrm>
          </p:grpSpPr>
          <p:grpSp>
            <p:nvGrpSpPr>
              <p:cNvPr id="45092" name="Group 33"/>
              <p:cNvGrpSpPr>
                <a:grpSpLocks noChangeAspect="1"/>
              </p:cNvGrpSpPr>
              <p:nvPr/>
            </p:nvGrpSpPr>
            <p:grpSpPr bwMode="auto">
              <a:xfrm>
                <a:off x="4096" y="8518"/>
                <a:ext cx="605" cy="861"/>
                <a:chOff x="4105" y="216"/>
                <a:chExt cx="1270" cy="1808"/>
              </a:xfrm>
            </p:grpSpPr>
            <p:sp>
              <p:nvSpPr>
                <p:cNvPr id="45094"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5"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6"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97"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98"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99"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100"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101"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5102"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5103"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5093"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5067" name="Group 45"/>
            <p:cNvGrpSpPr>
              <a:grpSpLocks/>
            </p:cNvGrpSpPr>
            <p:nvPr/>
          </p:nvGrpSpPr>
          <p:grpSpPr bwMode="auto">
            <a:xfrm>
              <a:off x="5098" y="8373"/>
              <a:ext cx="843" cy="1088"/>
              <a:chOff x="4955" y="8577"/>
              <a:chExt cx="997" cy="1285"/>
            </a:xfrm>
          </p:grpSpPr>
          <p:grpSp>
            <p:nvGrpSpPr>
              <p:cNvPr id="45079" name="Group 46"/>
              <p:cNvGrpSpPr>
                <a:grpSpLocks noChangeAspect="1"/>
              </p:cNvGrpSpPr>
              <p:nvPr/>
            </p:nvGrpSpPr>
            <p:grpSpPr bwMode="auto">
              <a:xfrm>
                <a:off x="5092" y="8577"/>
                <a:ext cx="606" cy="804"/>
                <a:chOff x="4105" y="339"/>
                <a:chExt cx="1270" cy="1685"/>
              </a:xfrm>
            </p:grpSpPr>
            <p:sp>
              <p:nvSpPr>
                <p:cNvPr id="45081"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2"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3"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84"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85"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86"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087"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088"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5089"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5090"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5091"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5080"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5068" name="Group 59"/>
            <p:cNvGrpSpPr>
              <a:grpSpLocks/>
            </p:cNvGrpSpPr>
            <p:nvPr/>
          </p:nvGrpSpPr>
          <p:grpSpPr bwMode="auto">
            <a:xfrm>
              <a:off x="1749" y="8384"/>
              <a:ext cx="841" cy="1078"/>
              <a:chOff x="998" y="8591"/>
              <a:chExt cx="993" cy="1273"/>
            </a:xfrm>
          </p:grpSpPr>
          <p:grpSp>
            <p:nvGrpSpPr>
              <p:cNvPr id="45069" name="Group 60"/>
              <p:cNvGrpSpPr>
                <a:grpSpLocks noChangeAspect="1"/>
              </p:cNvGrpSpPr>
              <p:nvPr/>
            </p:nvGrpSpPr>
            <p:grpSpPr bwMode="auto">
              <a:xfrm>
                <a:off x="1203" y="8591"/>
                <a:ext cx="467" cy="680"/>
                <a:chOff x="4105" y="216"/>
                <a:chExt cx="1086" cy="1581"/>
              </a:xfrm>
            </p:grpSpPr>
            <p:sp>
              <p:nvSpPr>
                <p:cNvPr id="45071"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2"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3"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5074"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5075"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5076"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5077"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5078"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5070"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
        <p:nvSpPr>
          <p:cNvPr id="45062"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812019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608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6085"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6088" name="Group 7"/>
            <p:cNvGrpSpPr>
              <a:grpSpLocks/>
            </p:cNvGrpSpPr>
            <p:nvPr/>
          </p:nvGrpSpPr>
          <p:grpSpPr bwMode="auto">
            <a:xfrm>
              <a:off x="2471" y="8384"/>
              <a:ext cx="960" cy="1077"/>
              <a:chOff x="1851" y="8591"/>
              <a:chExt cx="1133" cy="1270"/>
            </a:xfrm>
          </p:grpSpPr>
          <p:grpSp>
            <p:nvGrpSpPr>
              <p:cNvPr id="46141" name="Group 8"/>
              <p:cNvGrpSpPr>
                <a:grpSpLocks noChangeAspect="1"/>
              </p:cNvGrpSpPr>
              <p:nvPr/>
            </p:nvGrpSpPr>
            <p:grpSpPr bwMode="auto">
              <a:xfrm>
                <a:off x="2026" y="8591"/>
                <a:ext cx="657" cy="680"/>
                <a:chOff x="2925" y="799"/>
                <a:chExt cx="1970" cy="2041"/>
              </a:xfrm>
            </p:grpSpPr>
            <p:sp>
              <p:nvSpPr>
                <p:cNvPr id="46143"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4"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5"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46"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47"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48"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49"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50"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6142"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6089" name="Group 18"/>
            <p:cNvGrpSpPr>
              <a:grpSpLocks/>
            </p:cNvGrpSpPr>
            <p:nvPr/>
          </p:nvGrpSpPr>
          <p:grpSpPr bwMode="auto">
            <a:xfrm>
              <a:off x="3400" y="8309"/>
              <a:ext cx="713" cy="1154"/>
              <a:chOff x="3039" y="8502"/>
              <a:chExt cx="842" cy="1363"/>
            </a:xfrm>
          </p:grpSpPr>
          <p:grpSp>
            <p:nvGrpSpPr>
              <p:cNvPr id="46128" name="Group 19"/>
              <p:cNvGrpSpPr>
                <a:grpSpLocks noChangeAspect="1"/>
              </p:cNvGrpSpPr>
              <p:nvPr/>
            </p:nvGrpSpPr>
            <p:grpSpPr bwMode="auto">
              <a:xfrm>
                <a:off x="3074" y="8502"/>
                <a:ext cx="662" cy="772"/>
                <a:chOff x="3696" y="2205"/>
                <a:chExt cx="1361" cy="1588"/>
              </a:xfrm>
            </p:grpSpPr>
            <p:sp>
              <p:nvSpPr>
                <p:cNvPr id="46130"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6131"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6132"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3"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4"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35"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36"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37"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38"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39"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6140"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6129"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6090" name="Group 32"/>
            <p:cNvGrpSpPr>
              <a:grpSpLocks/>
            </p:cNvGrpSpPr>
            <p:nvPr/>
          </p:nvGrpSpPr>
          <p:grpSpPr bwMode="auto">
            <a:xfrm>
              <a:off x="4246" y="8322"/>
              <a:ext cx="702" cy="1140"/>
              <a:chOff x="4037" y="8518"/>
              <a:chExt cx="829" cy="1346"/>
            </a:xfrm>
          </p:grpSpPr>
          <p:grpSp>
            <p:nvGrpSpPr>
              <p:cNvPr id="46116" name="Group 33"/>
              <p:cNvGrpSpPr>
                <a:grpSpLocks noChangeAspect="1"/>
              </p:cNvGrpSpPr>
              <p:nvPr/>
            </p:nvGrpSpPr>
            <p:grpSpPr bwMode="auto">
              <a:xfrm>
                <a:off x="4096" y="8518"/>
                <a:ext cx="605" cy="861"/>
                <a:chOff x="4105" y="216"/>
                <a:chExt cx="1270" cy="1808"/>
              </a:xfrm>
            </p:grpSpPr>
            <p:sp>
              <p:nvSpPr>
                <p:cNvPr id="46118"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19"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20"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21"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22"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23"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24"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25"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6126"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6127"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6117"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6091" name="Group 45"/>
            <p:cNvGrpSpPr>
              <a:grpSpLocks/>
            </p:cNvGrpSpPr>
            <p:nvPr/>
          </p:nvGrpSpPr>
          <p:grpSpPr bwMode="auto">
            <a:xfrm>
              <a:off x="5098" y="8373"/>
              <a:ext cx="843" cy="1088"/>
              <a:chOff x="4955" y="8577"/>
              <a:chExt cx="997" cy="1285"/>
            </a:xfrm>
          </p:grpSpPr>
          <p:grpSp>
            <p:nvGrpSpPr>
              <p:cNvPr id="46103" name="Group 46"/>
              <p:cNvGrpSpPr>
                <a:grpSpLocks noChangeAspect="1"/>
              </p:cNvGrpSpPr>
              <p:nvPr/>
            </p:nvGrpSpPr>
            <p:grpSpPr bwMode="auto">
              <a:xfrm>
                <a:off x="5092" y="8577"/>
                <a:ext cx="606" cy="804"/>
                <a:chOff x="4105" y="339"/>
                <a:chExt cx="1270" cy="1685"/>
              </a:xfrm>
            </p:grpSpPr>
            <p:sp>
              <p:nvSpPr>
                <p:cNvPr id="46105"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6"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7"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108"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109"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10"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11"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12"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6113"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6114"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6115"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6104"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6092" name="Group 59"/>
            <p:cNvGrpSpPr>
              <a:grpSpLocks/>
            </p:cNvGrpSpPr>
            <p:nvPr/>
          </p:nvGrpSpPr>
          <p:grpSpPr bwMode="auto">
            <a:xfrm>
              <a:off x="1749" y="8384"/>
              <a:ext cx="841" cy="1078"/>
              <a:chOff x="998" y="8591"/>
              <a:chExt cx="993" cy="1273"/>
            </a:xfrm>
          </p:grpSpPr>
          <p:grpSp>
            <p:nvGrpSpPr>
              <p:cNvPr id="46093" name="Group 60"/>
              <p:cNvGrpSpPr>
                <a:grpSpLocks noChangeAspect="1"/>
              </p:cNvGrpSpPr>
              <p:nvPr/>
            </p:nvGrpSpPr>
            <p:grpSpPr bwMode="auto">
              <a:xfrm>
                <a:off x="1203" y="8591"/>
                <a:ext cx="467" cy="680"/>
                <a:chOff x="4105" y="216"/>
                <a:chExt cx="1086" cy="1581"/>
              </a:xfrm>
            </p:grpSpPr>
            <p:sp>
              <p:nvSpPr>
                <p:cNvPr id="46095"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6"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7"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6098"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6099"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6100"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6101"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6102"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6094"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
        <p:nvSpPr>
          <p:cNvPr id="46086"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29152299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7109"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47110" name="Text Box 6"/>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973166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222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9"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52230"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2234" name="Group 10"/>
            <p:cNvGrpSpPr>
              <a:grpSpLocks/>
            </p:cNvGrpSpPr>
            <p:nvPr/>
          </p:nvGrpSpPr>
          <p:grpSpPr bwMode="auto">
            <a:xfrm>
              <a:off x="2471" y="8384"/>
              <a:ext cx="960" cy="1077"/>
              <a:chOff x="1851" y="8591"/>
              <a:chExt cx="1133" cy="1270"/>
            </a:xfrm>
          </p:grpSpPr>
          <p:grpSp>
            <p:nvGrpSpPr>
              <p:cNvPr id="52287" name="Group 11"/>
              <p:cNvGrpSpPr>
                <a:grpSpLocks noChangeAspect="1"/>
              </p:cNvGrpSpPr>
              <p:nvPr/>
            </p:nvGrpSpPr>
            <p:grpSpPr bwMode="auto">
              <a:xfrm>
                <a:off x="2026" y="8591"/>
                <a:ext cx="657" cy="680"/>
                <a:chOff x="2925" y="799"/>
                <a:chExt cx="1970" cy="2041"/>
              </a:xfrm>
            </p:grpSpPr>
            <p:sp>
              <p:nvSpPr>
                <p:cNvPr id="5228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9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8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2235" name="Group 21"/>
            <p:cNvGrpSpPr>
              <a:grpSpLocks/>
            </p:cNvGrpSpPr>
            <p:nvPr/>
          </p:nvGrpSpPr>
          <p:grpSpPr bwMode="auto">
            <a:xfrm>
              <a:off x="3400" y="8309"/>
              <a:ext cx="713" cy="1154"/>
              <a:chOff x="3039" y="8502"/>
              <a:chExt cx="842" cy="1363"/>
            </a:xfrm>
          </p:grpSpPr>
          <p:grpSp>
            <p:nvGrpSpPr>
              <p:cNvPr id="52274" name="Group 22"/>
              <p:cNvGrpSpPr>
                <a:grpSpLocks noChangeAspect="1"/>
              </p:cNvGrpSpPr>
              <p:nvPr/>
            </p:nvGrpSpPr>
            <p:grpSpPr bwMode="auto">
              <a:xfrm>
                <a:off x="3074" y="8502"/>
                <a:ext cx="662" cy="772"/>
                <a:chOff x="3696" y="2205"/>
                <a:chExt cx="1361" cy="1588"/>
              </a:xfrm>
            </p:grpSpPr>
            <p:sp>
              <p:nvSpPr>
                <p:cNvPr id="5227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5"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8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2236" name="Group 35"/>
            <p:cNvGrpSpPr>
              <a:grpSpLocks/>
            </p:cNvGrpSpPr>
            <p:nvPr/>
          </p:nvGrpSpPr>
          <p:grpSpPr bwMode="auto">
            <a:xfrm>
              <a:off x="4246" y="8322"/>
              <a:ext cx="702" cy="1140"/>
              <a:chOff x="4037" y="8518"/>
              <a:chExt cx="829" cy="1346"/>
            </a:xfrm>
          </p:grpSpPr>
          <p:grpSp>
            <p:nvGrpSpPr>
              <p:cNvPr id="52262" name="Group 36"/>
              <p:cNvGrpSpPr>
                <a:grpSpLocks noChangeAspect="1"/>
              </p:cNvGrpSpPr>
              <p:nvPr/>
            </p:nvGrpSpPr>
            <p:grpSpPr bwMode="auto">
              <a:xfrm>
                <a:off x="4096" y="8518"/>
                <a:ext cx="605" cy="861"/>
                <a:chOff x="4105" y="216"/>
                <a:chExt cx="1270" cy="1808"/>
              </a:xfrm>
            </p:grpSpPr>
            <p:sp>
              <p:nvSpPr>
                <p:cNvPr id="5226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6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1"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2237" name="Group 48"/>
            <p:cNvGrpSpPr>
              <a:grpSpLocks/>
            </p:cNvGrpSpPr>
            <p:nvPr/>
          </p:nvGrpSpPr>
          <p:grpSpPr bwMode="auto">
            <a:xfrm>
              <a:off x="5098" y="8373"/>
              <a:ext cx="843" cy="1088"/>
              <a:chOff x="4955" y="8577"/>
              <a:chExt cx="997" cy="1285"/>
            </a:xfrm>
          </p:grpSpPr>
          <p:grpSp>
            <p:nvGrpSpPr>
              <p:cNvPr id="52249" name="Group 49"/>
              <p:cNvGrpSpPr>
                <a:grpSpLocks noChangeAspect="1"/>
              </p:cNvGrpSpPr>
              <p:nvPr/>
            </p:nvGrpSpPr>
            <p:grpSpPr bwMode="auto">
              <a:xfrm>
                <a:off x="5092" y="8577"/>
                <a:ext cx="606" cy="804"/>
                <a:chOff x="4105" y="339"/>
                <a:chExt cx="1270" cy="1685"/>
              </a:xfrm>
            </p:grpSpPr>
            <p:sp>
              <p:nvSpPr>
                <p:cNvPr id="5225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8"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225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2238" name="Group 62"/>
            <p:cNvGrpSpPr>
              <a:grpSpLocks/>
            </p:cNvGrpSpPr>
            <p:nvPr/>
          </p:nvGrpSpPr>
          <p:grpSpPr bwMode="auto">
            <a:xfrm>
              <a:off x="1749" y="8384"/>
              <a:ext cx="841" cy="1078"/>
              <a:chOff x="998" y="8591"/>
              <a:chExt cx="993" cy="1273"/>
            </a:xfrm>
          </p:grpSpPr>
          <p:grpSp>
            <p:nvGrpSpPr>
              <p:cNvPr id="52239" name="Group 63"/>
              <p:cNvGrpSpPr>
                <a:grpSpLocks noChangeAspect="1"/>
              </p:cNvGrpSpPr>
              <p:nvPr/>
            </p:nvGrpSpPr>
            <p:grpSpPr bwMode="auto">
              <a:xfrm>
                <a:off x="1203" y="8591"/>
                <a:ext cx="467" cy="680"/>
                <a:chOff x="4105" y="216"/>
                <a:chExt cx="1086" cy="1581"/>
              </a:xfrm>
            </p:grpSpPr>
            <p:sp>
              <p:nvSpPr>
                <p:cNvPr id="5224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4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4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48"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763755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4010863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349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3" name="Text Box 5"/>
          <p:cNvSpPr txBox="1">
            <a:spLocks noChangeArrowheads="1"/>
          </p:cNvSpPr>
          <p:nvPr/>
        </p:nvSpPr>
        <p:spPr bwMode="auto">
          <a:xfrm>
            <a:off x="4140200" y="322263"/>
            <a:ext cx="47529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endParaRPr lang="en-GB" i="0"/>
          </a:p>
        </p:txBody>
      </p:sp>
      <p:sp>
        <p:nvSpPr>
          <p:cNvPr id="6349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3495"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3497" name="Group 9"/>
            <p:cNvGrpSpPr>
              <a:grpSpLocks/>
            </p:cNvGrpSpPr>
            <p:nvPr/>
          </p:nvGrpSpPr>
          <p:grpSpPr bwMode="auto">
            <a:xfrm>
              <a:off x="2471" y="8384"/>
              <a:ext cx="960" cy="1077"/>
              <a:chOff x="1851" y="8591"/>
              <a:chExt cx="1133" cy="1270"/>
            </a:xfrm>
          </p:grpSpPr>
          <p:grpSp>
            <p:nvGrpSpPr>
              <p:cNvPr id="63550" name="Group 10"/>
              <p:cNvGrpSpPr>
                <a:grpSpLocks noChangeAspect="1"/>
              </p:cNvGrpSpPr>
              <p:nvPr/>
            </p:nvGrpSpPr>
            <p:grpSpPr bwMode="auto">
              <a:xfrm>
                <a:off x="2026" y="8591"/>
                <a:ext cx="657" cy="680"/>
                <a:chOff x="2925" y="799"/>
                <a:chExt cx="1970" cy="2041"/>
              </a:xfrm>
            </p:grpSpPr>
            <p:sp>
              <p:nvSpPr>
                <p:cNvPr id="63552"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3"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4"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5"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6"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7"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8"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9"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1"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3498" name="Group 20"/>
            <p:cNvGrpSpPr>
              <a:grpSpLocks/>
            </p:cNvGrpSpPr>
            <p:nvPr/>
          </p:nvGrpSpPr>
          <p:grpSpPr bwMode="auto">
            <a:xfrm>
              <a:off x="3400" y="8309"/>
              <a:ext cx="713" cy="1154"/>
              <a:chOff x="3039" y="8502"/>
              <a:chExt cx="842" cy="1363"/>
            </a:xfrm>
          </p:grpSpPr>
          <p:grpSp>
            <p:nvGrpSpPr>
              <p:cNvPr id="63537" name="Group 21"/>
              <p:cNvGrpSpPr>
                <a:grpSpLocks noChangeAspect="1"/>
              </p:cNvGrpSpPr>
              <p:nvPr/>
            </p:nvGrpSpPr>
            <p:grpSpPr bwMode="auto">
              <a:xfrm>
                <a:off x="3074" y="8502"/>
                <a:ext cx="662" cy="772"/>
                <a:chOff x="3696" y="2205"/>
                <a:chExt cx="1361" cy="1588"/>
              </a:xfrm>
            </p:grpSpPr>
            <p:sp>
              <p:nvSpPr>
                <p:cNvPr id="63539"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0"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1"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2"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3"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4"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45"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46"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7"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8"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49"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38"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3499" name="Group 34"/>
            <p:cNvGrpSpPr>
              <a:grpSpLocks/>
            </p:cNvGrpSpPr>
            <p:nvPr/>
          </p:nvGrpSpPr>
          <p:grpSpPr bwMode="auto">
            <a:xfrm>
              <a:off x="4246" y="8322"/>
              <a:ext cx="702" cy="1140"/>
              <a:chOff x="4037" y="8518"/>
              <a:chExt cx="829" cy="1346"/>
            </a:xfrm>
          </p:grpSpPr>
          <p:grpSp>
            <p:nvGrpSpPr>
              <p:cNvPr id="63525" name="Group 35"/>
              <p:cNvGrpSpPr>
                <a:grpSpLocks noChangeAspect="1"/>
              </p:cNvGrpSpPr>
              <p:nvPr/>
            </p:nvGrpSpPr>
            <p:grpSpPr bwMode="auto">
              <a:xfrm>
                <a:off x="4096" y="8518"/>
                <a:ext cx="605" cy="861"/>
                <a:chOff x="4105" y="216"/>
                <a:chExt cx="1270" cy="1808"/>
              </a:xfrm>
            </p:grpSpPr>
            <p:sp>
              <p:nvSpPr>
                <p:cNvPr id="63527"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8"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9"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0"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1"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2"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33"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34"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35"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6"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26"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3500" name="Group 47"/>
            <p:cNvGrpSpPr>
              <a:grpSpLocks/>
            </p:cNvGrpSpPr>
            <p:nvPr/>
          </p:nvGrpSpPr>
          <p:grpSpPr bwMode="auto">
            <a:xfrm>
              <a:off x="5098" y="8373"/>
              <a:ext cx="843" cy="1088"/>
              <a:chOff x="4955" y="8577"/>
              <a:chExt cx="997" cy="1285"/>
            </a:xfrm>
          </p:grpSpPr>
          <p:grpSp>
            <p:nvGrpSpPr>
              <p:cNvPr id="63512" name="Group 48"/>
              <p:cNvGrpSpPr>
                <a:grpSpLocks noChangeAspect="1"/>
              </p:cNvGrpSpPr>
              <p:nvPr/>
            </p:nvGrpSpPr>
            <p:grpSpPr bwMode="auto">
              <a:xfrm>
                <a:off x="5092" y="8577"/>
                <a:ext cx="606" cy="804"/>
                <a:chOff x="4105" y="339"/>
                <a:chExt cx="1270" cy="1685"/>
              </a:xfrm>
            </p:grpSpPr>
            <p:sp>
              <p:nvSpPr>
                <p:cNvPr id="63514"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6"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7"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8"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9"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0"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1"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3522"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23"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24"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13"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3501" name="Group 61"/>
            <p:cNvGrpSpPr>
              <a:grpSpLocks/>
            </p:cNvGrpSpPr>
            <p:nvPr/>
          </p:nvGrpSpPr>
          <p:grpSpPr bwMode="auto">
            <a:xfrm>
              <a:off x="1749" y="8384"/>
              <a:ext cx="841" cy="1078"/>
              <a:chOff x="998" y="8591"/>
              <a:chExt cx="993" cy="1273"/>
            </a:xfrm>
          </p:grpSpPr>
          <p:grpSp>
            <p:nvGrpSpPr>
              <p:cNvPr id="63502" name="Group 62"/>
              <p:cNvGrpSpPr>
                <a:grpSpLocks noChangeAspect="1"/>
              </p:cNvGrpSpPr>
              <p:nvPr/>
            </p:nvGrpSpPr>
            <p:grpSpPr bwMode="auto">
              <a:xfrm>
                <a:off x="1203" y="8591"/>
                <a:ext cx="467" cy="680"/>
                <a:chOff x="4105" y="216"/>
                <a:chExt cx="1086" cy="1581"/>
              </a:xfrm>
            </p:grpSpPr>
            <p:sp>
              <p:nvSpPr>
                <p:cNvPr id="63504"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5"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6"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07"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8"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09"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0"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1"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03"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397236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4147991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sp>
        <p:nvSpPr>
          <p:cNvPr id="15" name="Rectangle 14"/>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13011226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4633292" y="4581128"/>
            <a:ext cx="3467100" cy="1651000"/>
          </a:xfrm>
          <a:prstGeom prst="rect">
            <a:avLst/>
          </a:prstGeom>
        </p:spPr>
      </p:pic>
      <p:sp>
        <p:nvSpPr>
          <p:cNvPr id="15" name="Rectangle 14"/>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32320906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10" name="Picture 9"/>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4633292" y="4581128"/>
            <a:ext cx="3467100" cy="1651000"/>
          </a:xfrm>
          <a:prstGeom prst="rect">
            <a:avLst/>
          </a:prstGeom>
        </p:spPr>
      </p:pic>
      <p:pic>
        <p:nvPicPr>
          <p:cNvPr id="12" name="Picture 11" descr="fig.png"/>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30000" contrast="30000"/>
                    </a14:imgEffect>
                  </a14:imgLayer>
                </a14:imgProps>
              </a:ext>
              <a:ext uri="{28A0092B-C50C-407E-A947-70E740481C1C}">
                <a14:useLocalDpi xmlns:a14="http://schemas.microsoft.com/office/drawing/2010/main" val="0"/>
              </a:ext>
            </a:extLst>
          </a:blip>
          <a:srcRect r="64238"/>
          <a:stretch/>
        </p:blipFill>
        <p:spPr>
          <a:xfrm>
            <a:off x="3347864" y="332656"/>
            <a:ext cx="2175833" cy="3557772"/>
          </a:xfrm>
          <a:prstGeom prst="rect">
            <a:avLst/>
          </a:prstGeom>
        </p:spPr>
      </p:pic>
      <p:pic>
        <p:nvPicPr>
          <p:cNvPr id="14" name="Picture 13" descr="fig.png"/>
          <p:cNvPicPr>
            <a:picLocks noChangeAspect="1"/>
          </p:cNvPicPr>
          <p:nvPr/>
        </p:nvPicPr>
        <p:blipFill rotWithShape="1">
          <a:blip r:embed="rId10">
            <a:extLst>
              <a:ext uri="{BEBA8EAE-BF5A-486C-A8C5-ECC9F3942E4B}">
                <a14:imgProps xmlns:a14="http://schemas.microsoft.com/office/drawing/2010/main">
                  <a14:imgLayer r:embed="rId12">
                    <a14:imgEffect>
                      <a14:brightnessContrast bright="30000" contrast="30000"/>
                    </a14:imgEffect>
                  </a14:imgLayer>
                </a14:imgProps>
              </a:ext>
              <a:ext uri="{28A0092B-C50C-407E-A947-70E740481C1C}">
                <a14:useLocalDpi xmlns:a14="http://schemas.microsoft.com/office/drawing/2010/main" val="0"/>
              </a:ext>
            </a:extLst>
          </a:blip>
          <a:srcRect l="80483" r="-140" b="75389"/>
          <a:stretch/>
        </p:blipFill>
        <p:spPr>
          <a:xfrm>
            <a:off x="5652120" y="404664"/>
            <a:ext cx="1195979" cy="875585"/>
          </a:xfrm>
          <a:prstGeom prst="rect">
            <a:avLst/>
          </a:prstGeom>
        </p:spPr>
      </p:pic>
      <p:sp>
        <p:nvSpPr>
          <p:cNvPr id="8" name="Rectangle 7"/>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Tree>
    <p:extLst>
      <p:ext uri="{BB962C8B-B14F-4D97-AF65-F5344CB8AC3E}">
        <p14:creationId xmlns:p14="http://schemas.microsoft.com/office/powerpoint/2010/main" val="3429824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rot="21540000">
            <a:off x="1187624" y="2132856"/>
            <a:ext cx="925746" cy="43204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ectangle 1"/>
          <p:cNvSpPr/>
          <p:nvPr/>
        </p:nvSpPr>
        <p:spPr bwMode="auto">
          <a:xfrm rot="60000">
            <a:off x="4211248" y="1796435"/>
            <a:ext cx="3047024" cy="42246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1219200" y="1772816"/>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‘The </a:t>
            </a:r>
            <a:r>
              <a:rPr lang="en-US" i="0" dirty="0">
                <a:effectLst>
                  <a:glow rad="101600">
                    <a:srgbClr val="000000"/>
                  </a:glow>
                </a:effectLst>
              </a:rPr>
              <a:t>key question in the philosophy of collective action is simply ... under what conditions are two or more people doing something together</a:t>
            </a:r>
            <a:r>
              <a:rPr lang="en-US" i="0" dirty="0" smtClean="0">
                <a:effectLst>
                  <a:glow rad="101600">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(Gilbert 2010: 67)</a:t>
            </a:r>
            <a:endParaRPr lang="en-US" i="0" dirty="0">
              <a:effectLst>
                <a:glow rad="101600">
                  <a:srgbClr val="000000"/>
                </a:glow>
              </a:effectLst>
            </a:endParaRPr>
          </a:p>
        </p:txBody>
      </p:sp>
    </p:spTree>
    <p:extLst>
      <p:ext uri="{BB962C8B-B14F-4D97-AF65-F5344CB8AC3E}">
        <p14:creationId xmlns:p14="http://schemas.microsoft.com/office/powerpoint/2010/main" val="3274386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4633292" y="4581128"/>
            <a:ext cx="3467100" cy="1651000"/>
          </a:xfrm>
          <a:prstGeom prst="rect">
            <a:avLst/>
          </a:prstGeom>
        </p:spPr>
      </p:pic>
      <p:sp>
        <p:nvSpPr>
          <p:cNvPr id="83" name="Rectangle 82"/>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2" name="Rectangle 11"/>
          <p:cNvSpPr/>
          <p:nvPr/>
        </p:nvSpPr>
        <p:spPr bwMode="auto">
          <a:xfrm>
            <a:off x="0" y="260648"/>
            <a:ext cx="3059832"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461744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4633292" y="4581128"/>
            <a:ext cx="3467100" cy="1651000"/>
          </a:xfrm>
          <a:prstGeom prst="rect">
            <a:avLst/>
          </a:prstGeom>
        </p:spPr>
      </p:pic>
      <p:sp>
        <p:nvSpPr>
          <p:cNvPr id="83" name="Rectangle 82"/>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2" name="Rectangle 11"/>
          <p:cNvSpPr/>
          <p:nvPr/>
        </p:nvSpPr>
        <p:spPr bwMode="auto">
          <a:xfrm>
            <a:off x="0" y="260648"/>
            <a:ext cx="3059832"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3" name="Picture 12" descr="fig.png"/>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30000" contrast="30000"/>
                    </a14:imgEffect>
                  </a14:imgLayer>
                </a14:imgProps>
              </a:ext>
              <a:ext uri="{28A0092B-C50C-407E-A947-70E740481C1C}">
                <a14:useLocalDpi xmlns:a14="http://schemas.microsoft.com/office/drawing/2010/main" val="0"/>
              </a:ext>
            </a:extLst>
          </a:blip>
          <a:srcRect r="64238"/>
          <a:stretch/>
        </p:blipFill>
        <p:spPr>
          <a:xfrm>
            <a:off x="107504" y="260648"/>
            <a:ext cx="2175833" cy="3557772"/>
          </a:xfrm>
          <a:prstGeom prst="rect">
            <a:avLst/>
          </a:prstGeom>
        </p:spPr>
      </p:pic>
      <p:pic>
        <p:nvPicPr>
          <p:cNvPr id="15" name="Picture 14" descr="fig.png"/>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30000" contrast="30000"/>
                    </a14:imgEffect>
                  </a14:imgLayer>
                </a14:imgProps>
              </a:ext>
              <a:ext uri="{28A0092B-C50C-407E-A947-70E740481C1C}">
                <a14:useLocalDpi xmlns:a14="http://schemas.microsoft.com/office/drawing/2010/main" val="0"/>
              </a:ext>
            </a:extLst>
          </a:blip>
          <a:srcRect l="35703" r="43221"/>
          <a:stretch/>
        </p:blipFill>
        <p:spPr>
          <a:xfrm>
            <a:off x="6084168" y="188640"/>
            <a:ext cx="1282287" cy="3557772"/>
          </a:xfrm>
          <a:prstGeom prst="rect">
            <a:avLst/>
          </a:prstGeom>
        </p:spPr>
      </p:pic>
    </p:spTree>
    <p:extLst>
      <p:ext uri="{BB962C8B-B14F-4D97-AF65-F5344CB8AC3E}">
        <p14:creationId xmlns:p14="http://schemas.microsoft.com/office/powerpoint/2010/main" val="1550192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7" name="Picture 6"/>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10" name="Picture 9"/>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6">
            <a:extLst>
              <a:ext uri="{BEBA8EAE-BF5A-486C-A8C5-ECC9F3942E4B}">
                <a14:imgProps xmlns:a14="http://schemas.microsoft.com/office/drawing/2010/main">
                  <a14:imgLayer r:embed="rId17">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3" name="Rectangle 12"/>
          <p:cNvSpPr/>
          <p:nvPr/>
        </p:nvSpPr>
        <p:spPr bwMode="auto">
          <a:xfrm>
            <a:off x="0" y="260648"/>
            <a:ext cx="6156176"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22210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3153048" y="404664"/>
            <a:ext cx="2870200" cy="1447800"/>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3203848" y="2204864"/>
            <a:ext cx="2882900" cy="1435100"/>
          </a:xfrm>
          <a:prstGeom prst="rect">
            <a:avLst/>
          </a:prstGeom>
        </p:spPr>
      </p:pic>
      <p:pic>
        <p:nvPicPr>
          <p:cNvPr id="7" name="Picture 6"/>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6">
            <a:extLst>
              <a:ext uri="{BEBA8EAE-BF5A-486C-A8C5-ECC9F3942E4B}">
                <a14:imgProps xmlns:a14="http://schemas.microsoft.com/office/drawing/2010/main">
                  <a14:imgLayer r:embed="rId17">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8">
            <a:extLst>
              <a:ext uri="{BEBA8EAE-BF5A-486C-A8C5-ECC9F3942E4B}">
                <a14:imgProps xmlns:a14="http://schemas.microsoft.com/office/drawing/2010/main">
                  <a14:imgLayer r:embed="rId19">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sp>
        <p:nvSpPr>
          <p:cNvPr id="13" name="Rectangle 12"/>
          <p:cNvSpPr/>
          <p:nvPr/>
        </p:nvSpPr>
        <p:spPr bwMode="auto">
          <a:xfrm>
            <a:off x="0" y="260648"/>
            <a:ext cx="6156176" cy="37444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0716195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pic>
        <p:nvPicPr>
          <p:cNvPr id="14" name="Picture 13" descr="fig.png"/>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30000" contrast="30000"/>
                    </a14:imgEffect>
                  </a14:imgLayer>
                </a14:imgProps>
              </a:ext>
              <a:ext uri="{28A0092B-C50C-407E-A947-70E740481C1C}">
                <a14:useLocalDpi xmlns:a14="http://schemas.microsoft.com/office/drawing/2010/main" val="0"/>
              </a:ext>
            </a:extLst>
          </a:blip>
          <a:srcRect l="1" r="18679"/>
          <a:stretch/>
        </p:blipFill>
        <p:spPr>
          <a:xfrm>
            <a:off x="107504" y="260648"/>
            <a:ext cx="4947665" cy="3557772"/>
          </a:xfrm>
          <a:prstGeom prst="rect">
            <a:avLst/>
          </a:prstGeom>
        </p:spPr>
      </p:pic>
    </p:spTree>
    <p:extLst>
      <p:ext uri="{BB962C8B-B14F-4D97-AF65-F5344CB8AC3E}">
        <p14:creationId xmlns:p14="http://schemas.microsoft.com/office/powerpoint/2010/main" val="58760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a:t>Principle 1:</a:t>
            </a:r>
            <a:r>
              <a:rPr lang="en-GB" i="0"/>
              <a:t>  one can</a:t>
            </a:r>
            <a:r>
              <a:rPr lang="ja-JP" altLang="en-GB" i="0"/>
              <a:t>’</a:t>
            </a:r>
            <a:r>
              <a:rPr lang="en-GB" i="0"/>
              <a:t>t goal-directedly act on an object unless one has encountered it.</a:t>
            </a:r>
          </a:p>
          <a:p>
            <a:pPr eaLnBrk="1" hangingPunct="1"/>
            <a:endParaRPr lang="en-GB" i="0" u="sng"/>
          </a:p>
          <a:p>
            <a:pPr eaLnBrk="1" hangingPunct="1"/>
            <a:r>
              <a:rPr lang="en-GB" i="0" u="sng"/>
              <a:t>Principle 2:</a:t>
            </a:r>
            <a:r>
              <a:rPr lang="en-GB" i="0"/>
              <a:t> correct registration is a condition of </a:t>
            </a:r>
            <a:r>
              <a:rPr lang="en-GB"/>
              <a:t>successful </a:t>
            </a:r>
            <a:r>
              <a:rPr lang="en-GB" i="0"/>
              <a:t>action.</a:t>
            </a:r>
          </a:p>
          <a:p>
            <a:pPr eaLnBrk="1" hangingPunct="1"/>
            <a:endParaRPr lang="en-GB" i="0" u="sng"/>
          </a:p>
          <a:p>
            <a:pPr eaLnBrk="1" hangingPunct="1"/>
            <a:r>
              <a:rPr lang="en-GB" i="0" u="sng"/>
              <a:t>Principle 3:</a:t>
            </a:r>
            <a:r>
              <a:rPr lang="en-GB" i="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524929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2"/>
          <p:cNvSpPr>
            <a:spLocks noChangeArrowheads="1"/>
          </p:cNvSpPr>
          <p:nvPr/>
        </p:nvSpPr>
        <p:spPr bwMode="auto">
          <a:xfrm rot="21540000">
            <a:off x="4219062" y="1679114"/>
            <a:ext cx="4450292" cy="852681"/>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can</a:t>
            </a:r>
            <a:r>
              <a:rPr lang="ja-JP" altLang="en-GB" i="0" dirty="0"/>
              <a:t>’</a:t>
            </a:r>
            <a:r>
              <a:rPr lang="en-GB" i="0" dirty="0"/>
              <a:t>t goal-</a:t>
            </a:r>
            <a:r>
              <a:rPr lang="en-GB" i="0" dirty="0" err="1"/>
              <a:t>directedly</a:t>
            </a:r>
            <a:r>
              <a:rPr lang="en-GB" i="0" dirty="0"/>
              <a:t> act on an object unless one has encountered it.</a:t>
            </a:r>
          </a:p>
          <a:p>
            <a:pPr eaLnBrk="1" hangingPunct="1"/>
            <a:endParaRPr lang="en-GB" i="0" u="sng" dirty="0"/>
          </a:p>
          <a:p>
            <a:pPr eaLnBrk="1" hangingPunct="1"/>
            <a:r>
              <a:rPr lang="en-GB" i="0" u="sng" dirty="0">
                <a:effectLst>
                  <a:glow rad="101600">
                    <a:schemeClr val="tx1">
                      <a:alpha val="75000"/>
                    </a:schemeClr>
                  </a:glow>
                </a:effectLst>
              </a:rPr>
              <a:t>Principle 2:</a:t>
            </a:r>
            <a:r>
              <a:rPr lang="en-GB" i="0" dirty="0">
                <a:effectLst>
                  <a:glow rad="101600">
                    <a:schemeClr val="tx1">
                      <a:alpha val="75000"/>
                    </a:schemeClr>
                  </a:glow>
                </a:effectLst>
              </a:rPr>
              <a:t> correct registration is a condition of </a:t>
            </a:r>
            <a:r>
              <a:rPr lang="en-GB" dirty="0">
                <a:effectLst>
                  <a:glow rad="101600">
                    <a:schemeClr val="tx1">
                      <a:alpha val="75000"/>
                    </a:schemeClr>
                  </a:glow>
                </a:effectLst>
              </a:rPr>
              <a:t>successful </a:t>
            </a:r>
            <a:r>
              <a:rPr lang="en-GB" i="0" dirty="0">
                <a:effectLst>
                  <a:glow rad="101600">
                    <a:schemeClr val="tx1">
                      <a:alpha val="75000"/>
                    </a:schemeClr>
                  </a:glow>
                </a:effectLst>
              </a:rPr>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9276290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60000"/>
                    </a14:imgEffect>
                  </a14:imgLayer>
                </a14:imgProps>
              </a:ext>
            </a:extLst>
          </a:blip>
          <a:stretch>
            <a:fillRect/>
          </a:stretch>
        </p:blipFill>
        <p:spPr>
          <a:xfrm>
            <a:off x="107504" y="404664"/>
            <a:ext cx="2768600" cy="14224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rightnessContrast contrast="60000"/>
                    </a14:imgEffect>
                  </a14:imgLayer>
                </a14:imgProps>
              </a:ext>
            </a:extLst>
          </a:blip>
          <a:stretch>
            <a:fillRect/>
          </a:stretch>
        </p:blipFill>
        <p:spPr>
          <a:xfrm>
            <a:off x="107504" y="2132856"/>
            <a:ext cx="2781300" cy="151130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rightnessContrast contrast="60000"/>
                    </a14:imgEffect>
                  </a14:imgLayer>
                </a14:imgProps>
              </a:ext>
            </a:extLst>
          </a:blip>
          <a:stretch>
            <a:fillRect/>
          </a:stretch>
        </p:blipFill>
        <p:spPr>
          <a:xfrm>
            <a:off x="6300192" y="404664"/>
            <a:ext cx="2794000" cy="1447800"/>
          </a:xfrm>
          <a:prstGeom prst="rect">
            <a:avLst/>
          </a:prstGeom>
        </p:spPr>
      </p:pic>
      <p:pic>
        <p:nvPicPr>
          <p:cNvPr id="8" name="Picture 7"/>
          <p:cNvPicPr>
            <a:picLocks noChangeAspect="1"/>
          </p:cNvPicPr>
          <p:nvPr/>
        </p:nvPicPr>
        <p:blipFill>
          <a:blip r:embed="rId8">
            <a:extLst>
              <a:ext uri="{BEBA8EAE-BF5A-486C-A8C5-ECC9F3942E4B}">
                <a14:imgProps xmlns:a14="http://schemas.microsoft.com/office/drawing/2010/main">
                  <a14:imgLayer r:embed="rId9">
                    <a14:imgEffect>
                      <a14:brightnessContrast contrast="60000"/>
                    </a14:imgEffect>
                  </a14:imgLayer>
                </a14:imgProps>
              </a:ext>
            </a:extLst>
          </a:blip>
          <a:stretch>
            <a:fillRect/>
          </a:stretch>
        </p:blipFill>
        <p:spPr>
          <a:xfrm>
            <a:off x="6350538" y="2276872"/>
            <a:ext cx="2781300" cy="1435100"/>
          </a:xfrm>
          <a:prstGeom prst="rect">
            <a:avLst/>
          </a:prstGeom>
        </p:spPr>
      </p:pic>
      <p:pic>
        <p:nvPicPr>
          <p:cNvPr id="9" name="Picture 8"/>
          <p:cNvPicPr>
            <a:picLocks noChangeAspect="1"/>
          </p:cNvPicPr>
          <p:nvPr/>
        </p:nvPicPr>
        <p:blipFill>
          <a:blip r:embed="rId10">
            <a:extLst>
              <a:ext uri="{BEBA8EAE-BF5A-486C-A8C5-ECC9F3942E4B}">
                <a14:imgProps xmlns:a14="http://schemas.microsoft.com/office/drawing/2010/main">
                  <a14:imgLayer r:embed="rId11">
                    <a14:imgEffect>
                      <a14:brightnessContrast contrast="60000"/>
                    </a14:imgEffect>
                  </a14:imgLayer>
                </a14:imgProps>
              </a:ext>
            </a:extLst>
          </a:blip>
          <a:stretch>
            <a:fillRect/>
          </a:stretch>
        </p:blipFill>
        <p:spPr>
          <a:xfrm>
            <a:off x="6804248" y="3212976"/>
            <a:ext cx="1816358" cy="1155204"/>
          </a:xfrm>
          <a:prstGeom prst="rect">
            <a:avLst/>
          </a:prstGeom>
          <a:ln w="12700" cmpd="sng">
            <a:solidFill>
              <a:schemeClr val="bg1"/>
            </a:solidFill>
          </a:ln>
        </p:spPr>
      </p:pic>
      <p:pic>
        <p:nvPicPr>
          <p:cNvPr id="10" name="Picture 9"/>
          <p:cNvPicPr>
            <a:picLocks noChangeAspect="1"/>
          </p:cNvPicPr>
          <p:nvPr/>
        </p:nvPicPr>
        <p:blipFill>
          <a:blip r:embed="rId12">
            <a:extLst>
              <a:ext uri="{BEBA8EAE-BF5A-486C-A8C5-ECC9F3942E4B}">
                <a14:imgProps xmlns:a14="http://schemas.microsoft.com/office/drawing/2010/main">
                  <a14:imgLayer r:embed="rId13">
                    <a14:imgEffect>
                      <a14:brightnessContrast contrast="60000"/>
                    </a14:imgEffect>
                  </a14:imgLayer>
                </a14:imgProps>
              </a:ext>
            </a:extLst>
          </a:blip>
          <a:stretch>
            <a:fillRect/>
          </a:stretch>
        </p:blipFill>
        <p:spPr>
          <a:xfrm>
            <a:off x="827584" y="4581128"/>
            <a:ext cx="3441700" cy="1714500"/>
          </a:xfrm>
          <a:prstGeom prst="rect">
            <a:avLst/>
          </a:prstGeom>
        </p:spPr>
      </p:pic>
      <p:pic>
        <p:nvPicPr>
          <p:cNvPr id="11" name="Picture 10"/>
          <p:cNvPicPr>
            <a:picLocks noChangeAspect="1"/>
          </p:cNvPicPr>
          <p:nvPr/>
        </p:nvPicPr>
        <p:blipFill>
          <a:blip r:embed="rId14">
            <a:extLst>
              <a:ext uri="{BEBA8EAE-BF5A-486C-A8C5-ECC9F3942E4B}">
                <a14:imgProps xmlns:a14="http://schemas.microsoft.com/office/drawing/2010/main">
                  <a14:imgLayer r:embed="rId15">
                    <a14:imgEffect>
                      <a14:brightnessContrast contrast="60000"/>
                    </a14:imgEffect>
                  </a14:imgLayer>
                </a14:imgProps>
              </a:ext>
            </a:extLst>
          </a:blip>
          <a:stretch>
            <a:fillRect/>
          </a:stretch>
        </p:blipFill>
        <p:spPr>
          <a:xfrm>
            <a:off x="4633292" y="4581128"/>
            <a:ext cx="3467100" cy="1651000"/>
          </a:xfrm>
          <a:prstGeom prst="rect">
            <a:avLst/>
          </a:prstGeom>
        </p:spPr>
      </p:pic>
      <p:sp>
        <p:nvSpPr>
          <p:cNvPr id="12" name="Rectangle 11"/>
          <p:cNvSpPr/>
          <p:nvPr/>
        </p:nvSpPr>
        <p:spPr>
          <a:xfrm>
            <a:off x="2915816" y="6237312"/>
            <a:ext cx="5742384" cy="430887"/>
          </a:xfrm>
          <a:prstGeom prst="rect">
            <a:avLst/>
          </a:prstGeom>
        </p:spPr>
        <p:txBody>
          <a:bodyPr wrap="square">
            <a:spAutoFit/>
          </a:bodyPr>
          <a:lstStyle/>
          <a:p>
            <a:pPr algn="r"/>
            <a:r>
              <a:rPr lang="en-US" dirty="0" smtClean="0"/>
              <a:t>source </a:t>
            </a:r>
            <a:r>
              <a:rPr lang="en-US" i="0" dirty="0" err="1" smtClean="0"/>
              <a:t>Träuble</a:t>
            </a:r>
            <a:r>
              <a:rPr lang="en-US" i="0" dirty="0" smtClean="0"/>
              <a:t>, </a:t>
            </a:r>
            <a:r>
              <a:rPr lang="en-US" i="0" dirty="0"/>
              <a:t> </a:t>
            </a:r>
            <a:r>
              <a:rPr lang="en-US" i="0" dirty="0" err="1" smtClean="0"/>
              <a:t>Marinovic</a:t>
            </a:r>
            <a:r>
              <a:rPr lang="en-US" i="0" dirty="0" smtClean="0"/>
              <a:t>, &amp; </a:t>
            </a:r>
            <a:r>
              <a:rPr lang="de-DE" i="0" dirty="0" err="1" smtClean="0"/>
              <a:t>Pauen</a:t>
            </a:r>
            <a:r>
              <a:rPr lang="de-DE" i="0" dirty="0"/>
              <a:t> </a:t>
            </a:r>
            <a:r>
              <a:rPr lang="de-DE" i="0" dirty="0" smtClean="0"/>
              <a:t>(2010)</a:t>
            </a:r>
            <a:endParaRPr lang="en-US" i="0" dirty="0"/>
          </a:p>
        </p:txBody>
      </p:sp>
      <p:pic>
        <p:nvPicPr>
          <p:cNvPr id="14" name="Picture 13" descr="fig.png"/>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30000" contrast="30000"/>
                    </a14:imgEffect>
                  </a14:imgLayer>
                </a14:imgProps>
              </a:ext>
              <a:ext uri="{28A0092B-C50C-407E-A947-70E740481C1C}">
                <a14:useLocalDpi xmlns:a14="http://schemas.microsoft.com/office/drawing/2010/main" val="0"/>
              </a:ext>
            </a:extLst>
          </a:blip>
          <a:srcRect l="1" r="18679"/>
          <a:stretch/>
        </p:blipFill>
        <p:spPr>
          <a:xfrm>
            <a:off x="107504" y="260648"/>
            <a:ext cx="4947665" cy="3557772"/>
          </a:xfrm>
          <a:prstGeom prst="rect">
            <a:avLst/>
          </a:prstGeom>
        </p:spPr>
      </p:pic>
      <p:sp>
        <p:nvSpPr>
          <p:cNvPr id="13" name="Rectangle 2"/>
          <p:cNvSpPr>
            <a:spLocks noChangeArrowheads="1"/>
          </p:cNvSpPr>
          <p:nvPr/>
        </p:nvSpPr>
        <p:spPr bwMode="auto">
          <a:xfrm rot="21540000">
            <a:off x="4219062" y="1679114"/>
            <a:ext cx="4450292" cy="852681"/>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6" name="Text Box 5"/>
          <p:cNvSpPr txBox="1">
            <a:spLocks noChangeArrowheads="1"/>
          </p:cNvSpPr>
          <p:nvPr/>
        </p:nvSpPr>
        <p:spPr bwMode="auto">
          <a:xfrm>
            <a:off x="4140200" y="322263"/>
            <a:ext cx="4752975" cy="255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smtClean="0"/>
              <a:t/>
            </a:r>
            <a:br>
              <a:rPr lang="en-GB" i="0" u="sng" dirty="0" smtClean="0"/>
            </a:br>
            <a:r>
              <a:rPr lang="en-GB" i="0" u="sng" dirty="0" smtClean="0"/>
              <a:t/>
            </a:r>
            <a:br>
              <a:rPr lang="en-GB" i="0" u="sng" dirty="0" smtClean="0"/>
            </a:br>
            <a:endParaRPr lang="en-GB" i="0" dirty="0"/>
          </a:p>
          <a:p>
            <a:pPr eaLnBrk="1" hangingPunct="1"/>
            <a:endParaRPr lang="en-GB" i="0" u="sng" dirty="0"/>
          </a:p>
          <a:p>
            <a:pPr eaLnBrk="1" hangingPunct="1"/>
            <a:r>
              <a:rPr lang="en-GB" i="0" u="sng" dirty="0">
                <a:effectLst>
                  <a:glow rad="101600">
                    <a:schemeClr val="tx1">
                      <a:alpha val="75000"/>
                    </a:schemeClr>
                  </a:glow>
                </a:effectLst>
              </a:rPr>
              <a:t>Principle 2:</a:t>
            </a:r>
            <a:r>
              <a:rPr lang="en-GB" i="0" dirty="0">
                <a:effectLst>
                  <a:glow rad="101600">
                    <a:schemeClr val="tx1">
                      <a:alpha val="75000"/>
                    </a:schemeClr>
                  </a:glow>
                </a:effectLst>
              </a:rPr>
              <a:t> correct registration is a condition of </a:t>
            </a:r>
            <a:r>
              <a:rPr lang="en-GB" dirty="0">
                <a:effectLst>
                  <a:glow rad="101600">
                    <a:schemeClr val="tx1">
                      <a:alpha val="75000"/>
                    </a:schemeClr>
                  </a:glow>
                </a:effectLst>
              </a:rPr>
              <a:t>successful </a:t>
            </a:r>
            <a:r>
              <a:rPr lang="en-GB" i="0" dirty="0">
                <a:effectLst>
                  <a:glow rad="101600">
                    <a:schemeClr val="tx1">
                      <a:alpha val="75000"/>
                    </a:schemeClr>
                  </a:glow>
                </a:effectLst>
              </a:rPr>
              <a:t>action.</a:t>
            </a:r>
          </a:p>
          <a:p>
            <a:pPr eaLnBrk="1" hangingPunct="1"/>
            <a:endParaRPr lang="en-GB" i="0" u="sng" dirty="0"/>
          </a:p>
        </p:txBody>
      </p:sp>
    </p:spTree>
    <p:extLst>
      <p:ext uri="{BB962C8B-B14F-4D97-AF65-F5344CB8AC3E}">
        <p14:creationId xmlns:p14="http://schemas.microsoft.com/office/powerpoint/2010/main" val="13309782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355366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475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41418904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3768" y="3646185"/>
            <a:ext cx="1999601" cy="430887"/>
          </a:xfrm>
          <a:prstGeom prst="rect">
            <a:avLst/>
          </a:prstGeom>
        </p:spPr>
        <p:txBody>
          <a:bodyPr wrap="none">
            <a:spAutoFit/>
          </a:bodyPr>
          <a:lstStyle/>
          <a:p>
            <a:pPr algn="r"/>
            <a:r>
              <a:rPr lang="en-US" i="0" dirty="0"/>
              <a:t> (or ’collective’) </a:t>
            </a:r>
            <a:endParaRPr lang="en-US" dirty="0"/>
          </a:p>
        </p:txBody>
      </p:sp>
      <p:sp>
        <p:nvSpPr>
          <p:cNvPr id="4" name="Text Box 2"/>
          <p:cNvSpPr txBox="1">
            <a:spLocks noChangeArrowheads="1"/>
          </p:cNvSpPr>
          <p:nvPr/>
        </p:nvSpPr>
        <p:spPr bwMode="auto">
          <a:xfrm>
            <a:off x="4368306" y="3299279"/>
            <a:ext cx="1688232"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intention</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a typeface="Arial" charset="0"/>
              <a:cs typeface="Arial" charset="0"/>
            </a:endParaRPr>
          </a:p>
        </p:txBody>
      </p:sp>
      <p:sp>
        <p:nvSpPr>
          <p:cNvPr id="5" name="Text Box 2"/>
          <p:cNvSpPr txBox="1">
            <a:spLocks noChangeArrowheads="1"/>
          </p:cNvSpPr>
          <p:nvPr/>
        </p:nvSpPr>
        <p:spPr bwMode="auto">
          <a:xfrm>
            <a:off x="2195736" y="3212976"/>
            <a:ext cx="2281064" cy="771623"/>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a typeface="Arial" charset="0"/>
              <a:cs typeface="Arial" charset="0"/>
            </a:endParaRPr>
          </a:p>
        </p:txBody>
      </p:sp>
    </p:spTree>
    <p:extLst>
      <p:ext uri="{BB962C8B-B14F-4D97-AF65-F5344CB8AC3E}">
        <p14:creationId xmlns:p14="http://schemas.microsoft.com/office/powerpoint/2010/main" val="3348097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glow>
                </a:effectLst>
                <a:ea typeface="Arial" charset="0"/>
              </a:rPr>
              <a:t>1. </a:t>
            </a:r>
            <a:r>
              <a:rPr lang="en-GB" i="0" dirty="0" err="1">
                <a:solidFill>
                  <a:schemeClr val="tx1"/>
                </a:solidFill>
                <a:effectLst>
                  <a:glow rad="101600">
                    <a:schemeClr val="bg1"/>
                  </a:glow>
                </a:effectLst>
                <a:ea typeface="Arial" charset="0"/>
              </a:rPr>
              <a:t>Charly</a:t>
            </a:r>
            <a:r>
              <a:rPr lang="en-GB" i="0" dirty="0">
                <a:solidFill>
                  <a:schemeClr val="tx1"/>
                </a:solidFill>
                <a:effectLst>
                  <a:glow rad="101600">
                    <a:schemeClr val="bg1"/>
                  </a:glow>
                </a:effectLst>
                <a:ea typeface="Arial" charset="0"/>
              </a:rPr>
              <a:t> is Samantha</a:t>
            </a:r>
          </a:p>
          <a:p>
            <a:pPr>
              <a:defRPr/>
            </a:pP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2. </a:t>
            </a:r>
            <a:r>
              <a:rPr lang="en-US" i="0" dirty="0">
                <a:solidFill>
                  <a:schemeClr val="tx1"/>
                </a:solidFill>
                <a:effectLst>
                  <a:glow rad="101600">
                    <a:schemeClr val="bg1"/>
                  </a:glow>
                </a:effectLst>
                <a:ea typeface="Arial" charset="0"/>
              </a:rPr>
              <a:t>Mitch believes that </a:t>
            </a:r>
            <a:r>
              <a:rPr lang="en-US" i="0" dirty="0" err="1">
                <a:solidFill>
                  <a:schemeClr val="tx1"/>
                </a:solidFill>
                <a:effectLst>
                  <a:glow rad="101600">
                    <a:schemeClr val="bg1"/>
                  </a:glow>
                </a:effectLst>
                <a:ea typeface="Arial" charset="0"/>
              </a:rPr>
              <a:t>Charly</a:t>
            </a:r>
            <a:r>
              <a:rPr lang="en-US" i="0" dirty="0">
                <a:solidFill>
                  <a:schemeClr val="tx1"/>
                </a:solidFill>
                <a:effectLst>
                  <a:glow rad="101600">
                    <a:schemeClr val="bg1"/>
                  </a:glow>
                </a:effectLst>
                <a:ea typeface="Arial" charset="0"/>
              </a:rPr>
              <a:t> is in Baltimore</a:t>
            </a: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3. Mitch believes that Samantha is in Baltimore</a:t>
            </a: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(1) &amp; (2) </a:t>
            </a:r>
            <a:r>
              <a:rPr lang="en-GB" i="0" dirty="0" err="1">
                <a:solidFill>
                  <a:schemeClr val="tx1"/>
                </a:solidFill>
                <a:effectLst>
                  <a:glow rad="101600">
                    <a:schemeClr val="bg1"/>
                  </a:glow>
                </a:effectLst>
                <a:ea typeface="Arial" charset="0"/>
                <a:sym typeface="Symbol" charset="2"/>
              </a:rPr>
              <a:t></a:t>
            </a:r>
            <a:r>
              <a:rPr lang="en-GB" i="0" dirty="0">
                <a:solidFill>
                  <a:schemeClr val="tx1"/>
                </a:solidFill>
                <a:effectLst>
                  <a:glow rad="101600">
                    <a:schemeClr val="bg1"/>
                  </a:glow>
                </a:effectLst>
                <a:ea typeface="Arial" charset="0"/>
                <a:sym typeface="Symbol" charset="2"/>
              </a:rPr>
              <a:t> (3)</a:t>
            </a:r>
          </a:p>
        </p:txBody>
      </p:sp>
      <p:sp>
        <p:nvSpPr>
          <p:cNvPr id="75780"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9799073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6803"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6804"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6805"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7797390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8602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Subjects represent </a:t>
            </a:r>
            <a:br>
              <a:rPr lang="en-GB" i="0"/>
            </a:br>
            <a:r>
              <a:rPr lang="en-GB" i="0"/>
              <a:t>registration</a:t>
            </a:r>
          </a:p>
          <a:p>
            <a:pPr eaLnBrk="1" hangingPunct="1"/>
            <a:endParaRPr lang="en-GB" i="0"/>
          </a:p>
          <a:p>
            <a:pPr eaLnBrk="1" hangingPunct="1"/>
            <a:r>
              <a:rPr lang="en-GB" i="0"/>
              <a:t>Subjects represent </a:t>
            </a:r>
            <a:br>
              <a:rPr lang="en-GB" i="0"/>
            </a:br>
            <a:r>
              <a:rPr lang="en-GB" i="0"/>
              <a:t>beliefs</a:t>
            </a:r>
          </a:p>
        </p:txBody>
      </p:sp>
      <p:sp>
        <p:nvSpPr>
          <p:cNvPr id="77827"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77828"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77829"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0"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fail</a:t>
            </a:r>
          </a:p>
        </p:txBody>
      </p:sp>
      <p:sp>
        <p:nvSpPr>
          <p:cNvPr id="77831"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2"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17515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r="68483" b="69042"/>
          <a:stretch/>
        </p:blipFill>
        <p:spPr>
          <a:xfrm>
            <a:off x="451048" y="0"/>
            <a:ext cx="2569724" cy="1997296"/>
          </a:xfrm>
          <a:prstGeom prst="rect">
            <a:avLst/>
          </a:prstGeom>
        </p:spPr>
      </p:pic>
    </p:spTree>
    <p:extLst>
      <p:ext uri="{BB962C8B-B14F-4D97-AF65-F5344CB8AC3E}">
        <p14:creationId xmlns:p14="http://schemas.microsoft.com/office/powerpoint/2010/main" val="2897478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7364667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t="33633" r="30073" b="33497"/>
          <a:stretch/>
        </p:blipFill>
        <p:spPr>
          <a:xfrm>
            <a:off x="451048" y="2169902"/>
            <a:ext cx="5701463" cy="2120586"/>
          </a:xfrm>
          <a:prstGeom prst="rect">
            <a:avLst/>
          </a:prstGeom>
        </p:spPr>
      </p:pic>
      <p:pic>
        <p:nvPicPr>
          <p:cNvPr id="3" name="Picture 2"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2596602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
        <p:nvSpPr>
          <p:cNvPr id="3" name="Rectangle 2"/>
          <p:cNvSpPr/>
          <p:nvPr/>
        </p:nvSpPr>
        <p:spPr bwMode="auto">
          <a:xfrm>
            <a:off x="6156176" y="4509120"/>
            <a:ext cx="2376264" cy="18002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5478522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Tree>
    <p:extLst>
      <p:ext uri="{BB962C8B-B14F-4D97-AF65-F5344CB8AC3E}">
        <p14:creationId xmlns:p14="http://schemas.microsoft.com/office/powerpoint/2010/main" val="908157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1"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3077" name="Text Box 5"/>
          <p:cNvSpPr txBox="1">
            <a:spLocks noChangeArrowheads="1"/>
          </p:cNvSpPr>
          <p:nvPr/>
        </p:nvSpPr>
        <p:spPr bwMode="auto">
          <a:xfrm>
            <a:off x="323528" y="332797"/>
            <a:ext cx="5930794"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ln w="12700">
                  <a:solidFill>
                    <a:srgbClr val="FBB7B7"/>
                  </a:solidFill>
                </a:ln>
                <a:noFill/>
                <a:effectLst>
                  <a:glow rad="101600">
                    <a:srgbClr val="FF0000">
                      <a:alpha val="67000"/>
                    </a:srgbClr>
                  </a:glow>
                </a:effectLst>
                <a:ea typeface="Arial" charset="0"/>
                <a:cs typeface="Arial" charset="0"/>
              </a:rPr>
              <a:t>Which Joint Actions</a:t>
            </a:r>
            <a:endParaRPr lang="en-GB" sz="5000" b="1" i="0" dirty="0">
              <a:ln w="12700">
                <a:solidFill>
                  <a:srgbClr val="FBB7B7"/>
                </a:solidFill>
              </a:ln>
              <a:noFill/>
              <a:effectLst>
                <a:glow rad="101600">
                  <a:srgbClr val="FF0000">
                    <a:alpha val="67000"/>
                  </a:srgbClr>
                </a:glow>
              </a:effectLst>
              <a:ea typeface="Arial" charset="0"/>
              <a:cs typeface="Arial" charset="0"/>
            </a:endParaRPr>
          </a:p>
        </p:txBody>
      </p:sp>
      <p:sp>
        <p:nvSpPr>
          <p:cNvPr id="8" name="Text Box 5"/>
          <p:cNvSpPr txBox="1">
            <a:spLocks noChangeArrowheads="1"/>
          </p:cNvSpPr>
          <p:nvPr/>
        </p:nvSpPr>
        <p:spPr bwMode="auto">
          <a:xfrm>
            <a:off x="1273412" y="724785"/>
            <a:ext cx="7619068"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ln w="12700">
                  <a:solidFill>
                    <a:srgbClr val="FBB7B7"/>
                  </a:solidFill>
                </a:ln>
                <a:noFill/>
                <a:effectLst>
                  <a:glow rad="101600">
                    <a:srgbClr val="FF0000">
                      <a:alpha val="67000"/>
                    </a:srgbClr>
                  </a:glow>
                </a:effectLst>
                <a:ea typeface="Arial" charset="0"/>
                <a:cs typeface="Arial" charset="0"/>
              </a:rPr>
              <a:t>Ground Social Cognition?</a:t>
            </a:r>
            <a:endParaRPr lang="en-GB" sz="5000" b="1" i="0" dirty="0">
              <a:ln w="12700">
                <a:solidFill>
                  <a:srgbClr val="FBB7B7"/>
                </a:solidFill>
              </a:ln>
              <a:noFill/>
              <a:effectLst>
                <a:glow rad="101600">
                  <a:srgbClr val="FF0000">
                    <a:alpha val="67000"/>
                  </a:srgbClr>
                </a:glow>
              </a:effectLst>
              <a:ea typeface="Arial" charset="0"/>
              <a:cs typeface="Arial" charset="0"/>
            </a:endParaRPr>
          </a:p>
        </p:txBody>
      </p:sp>
      <p:sp>
        <p:nvSpPr>
          <p:cNvPr id="9" name="Text Box 2"/>
          <p:cNvSpPr txBox="1">
            <a:spLocks noChangeArrowheads="1"/>
          </p:cNvSpPr>
          <p:nvPr/>
        </p:nvSpPr>
        <p:spPr bwMode="auto">
          <a:xfrm>
            <a:off x="4331317" y="1268760"/>
            <a:ext cx="45365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sz="2800" i="0" dirty="0" err="1" smtClean="0">
                <a:solidFill>
                  <a:schemeClr val="accent3"/>
                </a:solidFill>
                <a:effectLst>
                  <a:glow rad="101600">
                    <a:schemeClr val="tx1">
                      <a:alpha val="75000"/>
                    </a:schemeClr>
                  </a:glow>
                </a:effectLst>
              </a:rPr>
              <a:t>s.butterfill@warwick.ac.uk</a:t>
            </a:r>
            <a:endParaRPr lang="en-GB" sz="2800"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8843145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2">
            <a:grayscl/>
            <a:alphaModFix amt="67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6"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8" name="Text Box 3"/>
          <p:cNvSpPr txBox="1">
            <a:spLocks noChangeArrowheads="1"/>
          </p:cNvSpPr>
          <p:nvPr/>
        </p:nvSpPr>
        <p:spPr bwMode="auto">
          <a:xfrm>
            <a:off x="468313" y="404813"/>
            <a:ext cx="3816350" cy="1107996"/>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p:txBody>
      </p:sp>
    </p:spTree>
    <p:extLst>
      <p:ext uri="{BB962C8B-B14F-4D97-AF65-F5344CB8AC3E}">
        <p14:creationId xmlns:p14="http://schemas.microsoft.com/office/powerpoint/2010/main" val="1679506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Tree>
    <p:extLst>
      <p:ext uri="{BB962C8B-B14F-4D97-AF65-F5344CB8AC3E}">
        <p14:creationId xmlns:p14="http://schemas.microsoft.com/office/powerpoint/2010/main" val="49419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2">
            <a:grayscl/>
            <a:alphaModFix amt="34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8"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0"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t>Theory of mind </a:t>
            </a:r>
            <a:r>
              <a:rPr lang="en-GB" dirty="0"/>
              <a:t>abilities </a:t>
            </a:r>
            <a:r>
              <a:rPr lang="en-GB" i="0" dirty="0"/>
              <a:t>are widespread</a:t>
            </a:r>
            <a:endParaRPr lang="en-GB" dirty="0"/>
          </a:p>
          <a:p>
            <a:pPr eaLnBrk="1" hangingPunct="1"/>
            <a:endParaRPr lang="en-GB" i="0" dirty="0"/>
          </a:p>
          <a:p>
            <a:pPr eaLnBrk="1" hangingPunct="1">
              <a:spcBef>
                <a:spcPct val="50000"/>
              </a:spcBef>
            </a:pPr>
            <a:r>
              <a:rPr lang="en-GB" b="1" i="0" dirty="0"/>
              <a:t>18-month-olds</a:t>
            </a:r>
            <a:r>
              <a:rPr lang="en-GB" i="0" dirty="0"/>
              <a:t> point to inform, and predict actions based on false beliefs</a:t>
            </a:r>
          </a:p>
          <a:p>
            <a:pPr eaLnBrk="1" hangingPunct="1"/>
            <a:endParaRPr lang="en-GB" i="0" dirty="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(Onishi &amp; Baillargeon 2005; Southgate et al 2007)</a:t>
            </a:r>
          </a:p>
        </p:txBody>
      </p:sp>
    </p:spTree>
    <p:extLst>
      <p:ext uri="{BB962C8B-B14F-4D97-AF65-F5344CB8AC3E}">
        <p14:creationId xmlns:p14="http://schemas.microsoft.com/office/powerpoint/2010/main" val="39455081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12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10"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705545"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rPr>
              <a:t>(Clayton, Dally &amp; Emery 2007)</a:t>
            </a:r>
          </a:p>
        </p:txBody>
      </p:sp>
    </p:spTree>
    <p:extLst>
      <p:ext uri="{BB962C8B-B14F-4D97-AF65-F5344CB8AC3E}">
        <p14:creationId xmlns:p14="http://schemas.microsoft.com/office/powerpoint/2010/main" val="16691222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19459"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19460"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19461"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19462"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19463"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3312226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3073892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014825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
        <p:nvSpPr>
          <p:cNvPr id="8" name="Text Box 2"/>
          <p:cNvSpPr txBox="1">
            <a:spLocks noChangeArrowheads="1"/>
          </p:cNvSpPr>
          <p:nvPr/>
        </p:nvSpPr>
        <p:spPr bwMode="auto">
          <a:xfrm>
            <a:off x="1619672" y="2705725"/>
            <a:ext cx="5904656" cy="1446550"/>
          </a:xfrm>
          <a:prstGeom prst="rect">
            <a:avLst/>
          </a:prstGeom>
          <a:solidFill>
            <a:schemeClr val="bg1"/>
          </a:solidFill>
          <a:ln>
            <a:noFill/>
          </a:ln>
          <a:effectLst>
            <a:glow rad="1905000">
              <a:schemeClr val="tx1"/>
            </a:glow>
            <a:softEdge rad="63500"/>
          </a:effectLs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a:solidFill>
                  <a:schemeClr val="tx1"/>
                </a:solidFill>
                <a:effectLst>
                  <a:glow rad="101600">
                    <a:schemeClr val="bg1">
                      <a:alpha val="75000"/>
                    </a:schemeClr>
                  </a:glow>
                </a:effectLst>
              </a:rPr>
              <a:t>What </a:t>
            </a:r>
            <a:r>
              <a:rPr lang="en-GB" i="0" dirty="0" err="1" smtClean="0">
                <a:solidFill>
                  <a:schemeClr val="tx1"/>
                </a:solidFill>
                <a:effectLst>
                  <a:glow rad="101600">
                    <a:schemeClr val="bg1">
                      <a:alpha val="75000"/>
                    </a:schemeClr>
                  </a:glow>
                </a:effectLst>
              </a:rPr>
              <a:t>doinfants</a:t>
            </a:r>
            <a:r>
              <a:rPr lang="en-GB" i="0" dirty="0">
                <a:solidFill>
                  <a:schemeClr val="tx1"/>
                </a:solidFill>
                <a:effectLst>
                  <a:glow rad="101600">
                    <a:schemeClr val="bg1">
                      <a:alpha val="75000"/>
                    </a:schemeClr>
                  </a:glow>
                </a:effectLst>
              </a:rPr>
              <a:t>, chimps and scrub-jays represent that </a:t>
            </a:r>
            <a:r>
              <a:rPr lang="en-GB" i="0" dirty="0" smtClean="0">
                <a:solidFill>
                  <a:schemeClr val="tx1"/>
                </a:solidFill>
                <a:effectLst>
                  <a:glow rad="101600">
                    <a:schemeClr val="bg1">
                      <a:alpha val="75000"/>
                    </a:schemeClr>
                  </a:glow>
                </a:effectLst>
              </a:rPr>
              <a:t>enables </a:t>
            </a:r>
            <a:r>
              <a:rPr lang="en-GB" i="0" dirty="0">
                <a:solidFill>
                  <a:schemeClr val="tx1"/>
                </a:solidFill>
                <a:effectLst>
                  <a:glow rad="101600">
                    <a:schemeClr val="bg1">
                      <a:alpha val="75000"/>
                    </a:schemeClr>
                  </a:glow>
                </a:effectLst>
              </a:rPr>
              <a:t>them, within limits, to track </a:t>
            </a:r>
            <a:r>
              <a:rPr lang="en-GB" i="0" dirty="0" smtClean="0">
                <a:solidFill>
                  <a:schemeClr val="tx1"/>
                </a:solidFill>
                <a:effectLst>
                  <a:glow rad="101600">
                    <a:schemeClr val="bg1">
                      <a:alpha val="75000"/>
                    </a:schemeClr>
                  </a:glow>
                </a:effectLst>
              </a:rPr>
              <a:t>others</a:t>
            </a:r>
            <a:r>
              <a:rPr lang="en-GB" altLang="ja-JP" i="0" dirty="0" smtClean="0">
                <a:solidFill>
                  <a:schemeClr val="tx1"/>
                </a:solidFill>
                <a:effectLst>
                  <a:glow rad="101600">
                    <a:schemeClr val="bg1">
                      <a:alpha val="75000"/>
                    </a:schemeClr>
                  </a:glow>
                </a:effectLst>
              </a:rPr>
              <a:t>’</a:t>
            </a:r>
            <a:r>
              <a:rPr lang="en-GB" i="0" dirty="0" smtClean="0">
                <a:solidFill>
                  <a:schemeClr val="tx1"/>
                </a:solidFill>
                <a:effectLst>
                  <a:glow rad="101600">
                    <a:schemeClr val="bg1">
                      <a:alpha val="75000"/>
                    </a:schemeClr>
                  </a:glow>
                </a:effectLst>
              </a:rPr>
              <a:t> </a:t>
            </a:r>
            <a:r>
              <a:rPr lang="en-GB" i="0" dirty="0">
                <a:solidFill>
                  <a:schemeClr val="tx1"/>
                </a:solidFill>
                <a:effectLst>
                  <a:glow rad="101600">
                    <a:schemeClr val="bg1">
                      <a:alpha val="75000"/>
                    </a:schemeClr>
                  </a:glow>
                </a:effectLst>
              </a:rPr>
              <a:t>perceptions, knowledge, beliefs and other propositional attitudes?</a:t>
            </a:r>
            <a:r>
              <a:rPr lang="en-GB" dirty="0">
                <a:solidFill>
                  <a:schemeClr val="tx1"/>
                </a:solidFill>
                <a:effectLst>
                  <a:glow rad="101600">
                    <a:schemeClr val="bg1">
                      <a:alpha val="75000"/>
                    </a:schemeClr>
                  </a:glow>
                </a:effectLst>
              </a:rPr>
              <a:t> </a:t>
            </a:r>
          </a:p>
        </p:txBody>
      </p:sp>
    </p:spTree>
    <p:extLst>
      <p:ext uri="{BB962C8B-B14F-4D97-AF65-F5344CB8AC3E}">
        <p14:creationId xmlns:p14="http://schemas.microsoft.com/office/powerpoint/2010/main" val="37115310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2531"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2532"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2997306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3555"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3556"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20066035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9"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4580"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585845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3"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5604"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Tree>
    <p:extLst>
      <p:ext uri="{BB962C8B-B14F-4D97-AF65-F5344CB8AC3E}">
        <p14:creationId xmlns:p14="http://schemas.microsoft.com/office/powerpoint/2010/main" val="41281472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Tree>
    <p:extLst>
      <p:ext uri="{BB962C8B-B14F-4D97-AF65-F5344CB8AC3E}">
        <p14:creationId xmlns:p14="http://schemas.microsoft.com/office/powerpoint/2010/main" val="35175350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(Carpenter 2009, p. 381)</a:t>
            </a:r>
            <a:endParaRPr lang="en-US" i="0" dirty="0">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Tree>
    <p:extLst>
      <p:ext uri="{BB962C8B-B14F-4D97-AF65-F5344CB8AC3E}">
        <p14:creationId xmlns:p14="http://schemas.microsoft.com/office/powerpoint/2010/main" val="2673341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Do all actions involve intentions</a:t>
            </a:r>
            <a:r>
              <a:rPr lang="en-US" i="0" dirty="0" smtClean="0"/>
              <a:t>?  No.</a:t>
            </a:r>
            <a:endParaRPr lang="en-US" i="0" dirty="0"/>
          </a:p>
        </p:txBody>
      </p:sp>
    </p:spTree>
    <p:extLst>
      <p:ext uri="{BB962C8B-B14F-4D97-AF65-F5344CB8AC3E}">
        <p14:creationId xmlns:p14="http://schemas.microsoft.com/office/powerpoint/2010/main" val="4138357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115616" y="1268760"/>
            <a:ext cx="6705600" cy="246439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1. Spontaneous actions are intentional.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2. Spontaneous actions do not involve acting on intentions acquired prior to acting.</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3. An agent who does something intentionally is acting on an intention.</a:t>
            </a:r>
            <a:endParaRPr lang="en-US" i="0" dirty="0">
              <a:effectLst>
                <a:glow rad="101600">
                  <a:srgbClr val="000000"/>
                </a:glow>
              </a:effectLst>
            </a:endParaRPr>
          </a:p>
        </p:txBody>
      </p:sp>
    </p:spTree>
    <p:extLst>
      <p:ext uri="{BB962C8B-B14F-4D97-AF65-F5344CB8AC3E}">
        <p14:creationId xmlns:p14="http://schemas.microsoft.com/office/powerpoint/2010/main" val="745335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196752"/>
            <a:ext cx="9144000" cy="648072"/>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bwMode="auto">
          <a:xfrm>
            <a:off x="0" y="2852936"/>
            <a:ext cx="9144000" cy="93610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1115616" y="1268760"/>
            <a:ext cx="6705600" cy="246439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1. Spontaneous actions are intentional.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2. Spontaneous actions do not involve acting on intentions acquired prior to acting.</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3. An agent who does something intentionally is acting on an intention.</a:t>
            </a:r>
            <a:endParaRPr lang="en-US" i="0" dirty="0">
              <a:effectLst>
                <a:glow rad="101600">
                  <a:srgbClr val="000000"/>
                </a:glow>
              </a:effectLst>
            </a:endParaRPr>
          </a:p>
        </p:txBody>
      </p:sp>
    </p:spTree>
    <p:extLst>
      <p:ext uri="{BB962C8B-B14F-4D97-AF65-F5344CB8AC3E}">
        <p14:creationId xmlns:p14="http://schemas.microsoft.com/office/powerpoint/2010/main" val="1511155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Do all actions involve intentions</a:t>
            </a:r>
            <a:r>
              <a:rPr lang="en-US" i="0" dirty="0" smtClean="0">
                <a:effectLst>
                  <a:glow rad="101600">
                    <a:srgbClr val="000000"/>
                  </a:glow>
                </a:effectLst>
              </a:rPr>
              <a:t>?  </a:t>
            </a:r>
            <a:r>
              <a:rPr lang="en-US" i="0" strike="sngStrike" dirty="0" smtClean="0">
                <a:effectLst>
                  <a:glow rad="101600">
                    <a:srgbClr val="000000"/>
                  </a:glow>
                </a:effectLst>
              </a:rPr>
              <a:t>No</a:t>
            </a:r>
            <a:r>
              <a:rPr lang="en-US" i="0" dirty="0" smtClean="0">
                <a:effectLst>
                  <a:glow rad="101600">
                    <a:srgbClr val="000000"/>
                  </a:glow>
                </a:effectLst>
              </a:rPr>
              <a:t>.  Maybe not.</a:t>
            </a:r>
            <a:endParaRPr lang="en-US" i="0" dirty="0">
              <a:effectLst>
                <a:glow rad="101600">
                  <a:srgbClr val="000000"/>
                </a:glow>
              </a:effectLst>
            </a:endParaRPr>
          </a:p>
        </p:txBody>
      </p:sp>
    </p:spTree>
    <p:extLst>
      <p:ext uri="{BB962C8B-B14F-4D97-AF65-F5344CB8AC3E}">
        <p14:creationId xmlns:p14="http://schemas.microsoft.com/office/powerpoint/2010/main" val="9759799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endParaRPr lang="en-US" i="0" dirty="0" smtClean="0">
              <a:ea typeface="Arial" charset="0"/>
              <a:cs typeface="Arial" charset="0"/>
            </a:endParaRPr>
          </a:p>
        </p:txBody>
      </p:sp>
    </p:spTree>
    <p:extLst>
      <p:ext uri="{BB962C8B-B14F-4D97-AF65-F5344CB8AC3E}">
        <p14:creationId xmlns:p14="http://schemas.microsoft.com/office/powerpoint/2010/main" val="4594173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exoticism</a:t>
            </a:r>
            <a:endParaRPr lang="en-US" i="0" dirty="0" smtClean="0">
              <a:ea typeface="Arial" charset="0"/>
              <a:cs typeface="Arial" charset="0"/>
            </a:endParaRPr>
          </a:p>
        </p:txBody>
      </p:sp>
    </p:spTree>
    <p:extLst>
      <p:ext uri="{BB962C8B-B14F-4D97-AF65-F5344CB8AC3E}">
        <p14:creationId xmlns:p14="http://schemas.microsoft.com/office/powerpoint/2010/main" val="33766309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67134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107996"/>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3422711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Tree>
    <p:extLst>
      <p:ext uri="{BB962C8B-B14F-4D97-AF65-F5344CB8AC3E}">
        <p14:creationId xmlns:p14="http://schemas.microsoft.com/office/powerpoint/2010/main" val="2366958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37240152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10174928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60468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1659851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41308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659681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73888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0" y="1700808"/>
            <a:ext cx="4572000" cy="4752528"/>
          </a:xfrm>
          <a:prstGeom prst="rect">
            <a:avLst/>
          </a:prstGeom>
          <a:solidFill>
            <a:schemeClr val="tx2">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4067944" y="0"/>
            <a:ext cx="1080120" cy="6858000"/>
          </a:xfrm>
          <a:prstGeom prst="rect">
            <a:avLst/>
          </a:prstGeom>
          <a:gradFill flip="none" rotWithShape="1">
            <a:gsLst>
              <a:gs pos="37000">
                <a:schemeClr val="bg1">
                  <a:alpha val="0"/>
                </a:schemeClr>
              </a:gs>
              <a:gs pos="85000">
                <a:schemeClr val="bg1"/>
              </a:gs>
              <a:gs pos="100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52508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589914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12037771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1" name="Rectangle 10"/>
          <p:cNvSpPr/>
          <p:nvPr/>
        </p:nvSpPr>
        <p:spPr>
          <a:xfrm>
            <a:off x="473475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tx2">
                    <a:alpha val="23000"/>
                  </a:schemeClr>
                </a:solidFill>
                <a:effectLst>
                  <a:glow rad="25400">
                    <a:schemeClr val="tx1">
                      <a:alpha val="23000"/>
                    </a:schemeClr>
                  </a:glow>
                </a:effectLst>
              </a:rPr>
              <a:t>?</a:t>
            </a:r>
          </a:p>
        </p:txBody>
      </p:sp>
    </p:spTree>
    <p:extLst>
      <p:ext uri="{BB962C8B-B14F-4D97-AF65-F5344CB8AC3E}">
        <p14:creationId xmlns:p14="http://schemas.microsoft.com/office/powerpoint/2010/main" val="9719456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1556792"/>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2" name="Oval 11"/>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lumMod val="6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3" name="Right Brace 1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75941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bg1">
                    <a:alpha val="67000"/>
                  </a:schemeClr>
                </a:solidFill>
                <a:effectLst/>
              </a:rPr>
              <a:t>?</a:t>
            </a:r>
          </a:p>
        </p:txBody>
      </p:sp>
    </p:spTree>
    <p:extLst>
      <p:ext uri="{BB962C8B-B14F-4D97-AF65-F5344CB8AC3E}">
        <p14:creationId xmlns:p14="http://schemas.microsoft.com/office/powerpoint/2010/main" val="9212265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404664"/>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4" name="Oval 13"/>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5" name="Right Brace 14"/>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363798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5320204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07524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692698"/>
            <a:ext cx="8064896" cy="5109090"/>
          </a:xfrm>
          <a:prstGeom prst="rect">
            <a:avLst/>
          </a:prstGeom>
        </p:spPr>
        <p:txBody>
          <a:bodyPr wrap="square">
            <a:spAutoFit/>
          </a:bodyPr>
          <a:lstStyle/>
          <a:p>
            <a:r>
              <a:rPr lang="en-US" b="1" i="0" dirty="0" smtClean="0"/>
              <a:t>Grounding</a:t>
            </a:r>
          </a:p>
          <a:p>
            <a:pPr>
              <a:spcAft>
                <a:spcPts val="1200"/>
              </a:spcAft>
            </a:pPr>
            <a:r>
              <a:rPr lang="en-US" i="0" dirty="0" smtClean="0"/>
              <a:t>events</a:t>
            </a:r>
            <a:r>
              <a:rPr lang="en-US" dirty="0" smtClean="0"/>
              <a:t> </a:t>
            </a:r>
            <a:r>
              <a:rPr lang="en-US" dirty="0"/>
              <a:t>D</a:t>
            </a:r>
            <a:r>
              <a:rPr lang="en-US" i="0" baseline="-25000" dirty="0"/>
              <a:t>1</a:t>
            </a:r>
            <a:r>
              <a:rPr lang="en-US" dirty="0"/>
              <a:t>, ... </a:t>
            </a:r>
            <a:r>
              <a:rPr lang="en-US" dirty="0" err="1"/>
              <a:t>D</a:t>
            </a:r>
            <a:r>
              <a:rPr lang="en-US" i="0" baseline="-25000" dirty="0" err="1"/>
              <a:t>n</a:t>
            </a:r>
            <a:r>
              <a:rPr lang="en-US" dirty="0"/>
              <a:t> ground </a:t>
            </a:r>
            <a:r>
              <a:rPr lang="en-US" i="0" dirty="0"/>
              <a:t>E, if: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and E occur;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are each (perhaps improper) parts of E; and </a:t>
            </a:r>
            <a:endParaRPr lang="en-US" i="0" dirty="0" smtClean="0"/>
          </a:p>
          <a:p>
            <a:pPr marL="360000">
              <a:spcAft>
                <a:spcPts val="1200"/>
              </a:spcAft>
            </a:pPr>
            <a:r>
              <a:rPr lang="en-US" i="0" dirty="0" smtClean="0"/>
              <a:t>every </a:t>
            </a:r>
            <a:r>
              <a:rPr lang="en-US" i="0" dirty="0"/>
              <a:t>event that </a:t>
            </a:r>
            <a:r>
              <a:rPr lang="en-US" i="0" dirty="0" smtClean="0"/>
              <a:t>is a proper part of E but does not overlap D</a:t>
            </a:r>
            <a:r>
              <a:rPr lang="en-US" i="0" baseline="-25000" dirty="0" smtClean="0"/>
              <a:t>1</a:t>
            </a:r>
            <a:r>
              <a:rPr lang="en-US" i="0" dirty="0"/>
              <a:t>,...</a:t>
            </a:r>
            <a:r>
              <a:rPr lang="en-US" i="0" dirty="0" err="1"/>
              <a:t>D</a:t>
            </a:r>
            <a:r>
              <a:rPr lang="en-US" i="0" baseline="-25000" dirty="0" err="1"/>
              <a:t>n</a:t>
            </a:r>
            <a:r>
              <a:rPr lang="en-US" i="0" dirty="0"/>
              <a:t> </a:t>
            </a:r>
            <a:r>
              <a:rPr lang="en-US" i="0" dirty="0" smtClean="0"/>
              <a:t>is </a:t>
            </a:r>
            <a:r>
              <a:rPr lang="en-US" i="0" dirty="0"/>
              <a:t>caused by some or all of D</a:t>
            </a:r>
            <a:r>
              <a:rPr lang="en-US" i="0" baseline="-25000" dirty="0"/>
              <a:t>1</a:t>
            </a:r>
            <a:r>
              <a:rPr lang="en-US" i="0" dirty="0"/>
              <a:t>, ... D</a:t>
            </a:r>
            <a:r>
              <a:rPr lang="en-US" i="0" baseline="-25000" dirty="0"/>
              <a:t>n</a:t>
            </a:r>
            <a:r>
              <a:rPr lang="en-US" i="0" dirty="0" smtClean="0"/>
              <a:t>.</a:t>
            </a:r>
          </a:p>
          <a:p>
            <a:endParaRPr lang="en-US" i="0" dirty="0" smtClean="0"/>
          </a:p>
          <a:p>
            <a:r>
              <a:rPr lang="en-US" b="1" i="0" dirty="0" smtClean="0"/>
              <a:t>Agency</a:t>
            </a:r>
            <a:endParaRPr lang="en-US" b="1" i="0" dirty="0"/>
          </a:p>
          <a:p>
            <a:r>
              <a:rPr lang="en-US" i="0" dirty="0"/>
              <a:t>For an individual to be among the agents of an event is for there to be actions a</a:t>
            </a:r>
            <a:r>
              <a:rPr lang="en-US" i="0" baseline="-25000" dirty="0"/>
              <a:t>1</a:t>
            </a:r>
            <a:r>
              <a:rPr lang="en-US" i="0" dirty="0"/>
              <a:t>, ... a</a:t>
            </a:r>
            <a:r>
              <a:rPr lang="en-US" i="0" baseline="-25000" dirty="0"/>
              <a:t>n</a:t>
            </a:r>
            <a:r>
              <a:rPr lang="en-US" i="0" dirty="0"/>
              <a:t> which ground this event where the individual is an agent of one or more of these actions</a:t>
            </a:r>
            <a:r>
              <a:rPr lang="en-US" i="0" dirty="0" smtClean="0"/>
              <a:t>.</a:t>
            </a:r>
          </a:p>
          <a:p>
            <a:endParaRPr lang="en-US" i="0" dirty="0"/>
          </a:p>
          <a:p>
            <a:pPr algn="r"/>
            <a:r>
              <a:rPr lang="en-US" i="0" dirty="0" smtClean="0"/>
              <a:t>(Adapted from </a:t>
            </a:r>
            <a:r>
              <a:rPr lang="en-US" i="0" dirty="0" err="1" smtClean="0"/>
              <a:t>Pietroski</a:t>
            </a:r>
            <a:r>
              <a:rPr lang="en-US" i="0" dirty="0" smtClean="0"/>
              <a:t> 1998)</a:t>
            </a:r>
            <a:endParaRPr lang="en-US" i="0" dirty="0"/>
          </a:p>
        </p:txBody>
      </p:sp>
    </p:spTree>
    <p:extLst>
      <p:ext uri="{BB962C8B-B14F-4D97-AF65-F5344CB8AC3E}">
        <p14:creationId xmlns:p14="http://schemas.microsoft.com/office/powerpoint/2010/main" val="2213353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9875573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3" name="Text Box 4"/>
          <p:cNvSpPr txBox="1">
            <a:spLocks noChangeArrowheads="1"/>
          </p:cNvSpPr>
          <p:nvPr/>
        </p:nvSpPr>
        <p:spPr bwMode="auto">
          <a:xfrm>
            <a:off x="683568" y="476672"/>
            <a:ext cx="359092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smtClean="0">
                <a:effectLst>
                  <a:glow rad="101600">
                    <a:schemeClr val="tx1">
                      <a:alpha val="75000"/>
                    </a:schemeClr>
                  </a:glow>
                </a:effectLst>
              </a:rPr>
              <a:t>painting a house together </a:t>
            </a:r>
          </a:p>
          <a:p>
            <a:pPr algn="r">
              <a:spcBef>
                <a:spcPct val="25000"/>
              </a:spcBef>
            </a:pPr>
            <a:r>
              <a:rPr lang="en-GB" sz="1600" i="0" dirty="0" smtClean="0">
                <a:effectLst>
                  <a:glow rad="101600">
                    <a:schemeClr val="tx1">
                      <a:alpha val="75000"/>
                    </a:schemeClr>
                  </a:glow>
                </a:effectLst>
              </a:rPr>
              <a:t>(Bratman 1992)</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lifting a heavy sofa together </a:t>
            </a:r>
          </a:p>
          <a:p>
            <a:pPr algn="r">
              <a:spcBef>
                <a:spcPct val="25000"/>
              </a:spcBef>
            </a:pPr>
            <a:r>
              <a:rPr lang="en-GB" sz="1600" i="0" dirty="0" smtClean="0">
                <a:effectLst>
                  <a:glow rad="101600">
                    <a:schemeClr val="tx1">
                      <a:alpha val="75000"/>
                    </a:schemeClr>
                  </a:glow>
                </a:effectLst>
              </a:rPr>
              <a:t>(Velleman 1997)</a:t>
            </a:r>
          </a:p>
          <a:p>
            <a:pPr algn="l">
              <a:spcBef>
                <a:spcPct val="25000"/>
              </a:spcBef>
            </a:pPr>
            <a:r>
              <a:rPr lang="en-GB" i="0" dirty="0" smtClean="0">
                <a:effectLst>
                  <a:glow rad="101600">
                    <a:schemeClr val="tx1">
                      <a:alpha val="75000"/>
                    </a:schemeClr>
                  </a:glow>
                </a:effectLst>
              </a:rPr>
              <a:t>preparing a hollandaise sauce together </a:t>
            </a:r>
          </a:p>
          <a:p>
            <a:pPr algn="r">
              <a:spcBef>
                <a:spcPts val="0"/>
              </a:spcBef>
            </a:pPr>
            <a:r>
              <a:rPr lang="en-GB" sz="1600" i="0" dirty="0" smtClean="0">
                <a:effectLst>
                  <a:glow rad="101600">
                    <a:schemeClr val="tx1">
                      <a:alpha val="75000"/>
                    </a:schemeClr>
                  </a:glow>
                </a:effectLst>
              </a:rPr>
              <a:t>(Searle 1990)</a:t>
            </a:r>
          </a:p>
          <a:p>
            <a:pPr algn="l">
              <a:spcBef>
                <a:spcPct val="25000"/>
              </a:spcBef>
            </a:pPr>
            <a:r>
              <a:rPr lang="en-GB" i="0" dirty="0" smtClean="0">
                <a:effectLst>
                  <a:glow rad="101600">
                    <a:schemeClr val="tx1">
                      <a:alpha val="75000"/>
                    </a:schemeClr>
                  </a:glow>
                </a:effectLst>
              </a:rPr>
              <a:t>going to Chicago together </a:t>
            </a:r>
          </a:p>
          <a:p>
            <a:pPr algn="r">
              <a:spcBef>
                <a:spcPct val="25000"/>
              </a:spcBef>
            </a:pPr>
            <a:r>
              <a:rPr lang="en-GB" sz="1600" i="0" dirty="0" smtClean="0">
                <a:effectLst>
                  <a:glow rad="101600">
                    <a:schemeClr val="tx1">
                      <a:alpha val="75000"/>
                    </a:schemeClr>
                  </a:glow>
                </a:effectLst>
              </a:rPr>
              <a:t>(Kutz 2000)</a:t>
            </a:r>
          </a:p>
          <a:p>
            <a:pPr algn="l">
              <a:spcBef>
                <a:spcPct val="25000"/>
              </a:spcBef>
            </a:pPr>
            <a:r>
              <a:rPr lang="en-GB" i="0" dirty="0" smtClean="0">
                <a:effectLst>
                  <a:glow rad="101600">
                    <a:schemeClr val="tx1">
                      <a:alpha val="75000"/>
                    </a:schemeClr>
                  </a:glow>
                </a:effectLst>
              </a:rPr>
              <a:t>walking together </a:t>
            </a:r>
          </a:p>
          <a:p>
            <a:pPr algn="r">
              <a:spcBef>
                <a:spcPts val="0"/>
              </a:spcBef>
            </a:pPr>
            <a:r>
              <a:rPr lang="en-GB" sz="1600" i="0" dirty="0" smtClean="0">
                <a:effectLst>
                  <a:glow rad="101600">
                    <a:schemeClr val="tx1">
                      <a:alpha val="75000"/>
                    </a:schemeClr>
                  </a:glow>
                </a:effectLst>
              </a:rPr>
              <a:t>(Gilbert 1990)</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3174224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8" name="Rectangle 27"/>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0" name="Rectangle 2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31" name="Oval 30"/>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2" name="Straight Arrow Connector 31"/>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3" name="Straight Arrow Connector 32"/>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34" name="Left Brace 33"/>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36" name="Rectangle 35"/>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37" name="Rectangle 36"/>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38" name="Oval 37"/>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Oval 38"/>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015080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Tree>
    <p:extLst>
      <p:ext uri="{BB962C8B-B14F-4D97-AF65-F5344CB8AC3E}">
        <p14:creationId xmlns:p14="http://schemas.microsoft.com/office/powerpoint/2010/main" val="21376549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973904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789652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alpha val="5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7" name="Rectangle 16"/>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019172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18" name="Oval 17"/>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Arrow Connector 18"/>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0" name="Straight Arrow Connector 19"/>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1" name="Left Brace 20"/>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23" name="Rectangle 22"/>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24" name="Rectangle 23"/>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5" name="Oval 2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539552" y="1196752"/>
            <a:ext cx="8604448"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207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2146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 </a:t>
            </a:r>
            <a:endParaRPr lang="en-GB" i="0" dirty="0">
              <a:solidFill>
                <a:schemeClr val="tx1"/>
              </a:solidFill>
              <a:effectLst>
                <a:glow rad="101600">
                  <a:schemeClr val="tx1">
                    <a:alpha val="75000"/>
                  </a:schemeClr>
                </a:glow>
              </a:effectLst>
            </a:endParaRPr>
          </a:p>
          <a:p>
            <a:pPr algn="r">
              <a:spcBef>
                <a:spcPct val="25000"/>
              </a:spcBef>
            </a:pPr>
            <a:endParaRPr lang="en-GB" sz="1600" i="0" dirty="0">
              <a:solidFill>
                <a:schemeClr val="tx1"/>
              </a:solidFill>
              <a:effectLst>
                <a:glow rad="101600">
                  <a:schemeClr val="tx1">
                    <a:alpha val="75000"/>
                  </a:schemeClr>
                </a:glow>
              </a:effectLst>
            </a:endParaRP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r>
              <a:rPr lang="en-GB" sz="1600" i="0" dirty="0" smtClean="0">
                <a:effectLst>
                  <a:glow rad="101600">
                    <a:schemeClr val="tx1">
                      <a:alpha val="75000"/>
                    </a:schemeClr>
                  </a:glow>
                </a:effectLst>
              </a:rPr>
              <a:t>)</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25191607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Tree>
    <p:extLst>
      <p:ext uri="{BB962C8B-B14F-4D97-AF65-F5344CB8AC3E}">
        <p14:creationId xmlns:p14="http://schemas.microsoft.com/office/powerpoint/2010/main" val="3588292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9320311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9990841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193569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1476537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4752116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25994048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F3B00"/>
        </a:solidFill>
        <a:effectLst/>
      </p:bgPr>
    </p:bg>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8316416" cy="6453336"/>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3956798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2"/>
          <p:cNvSpPr txBox="1">
            <a:spLocks noChangeArrowheads="1"/>
          </p:cNvSpPr>
          <p:nvPr/>
        </p:nvSpPr>
        <p:spPr bwMode="auto">
          <a:xfrm>
            <a:off x="1717973" y="3212466"/>
            <a:ext cx="5708054" cy="433068"/>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40279559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4042908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rgbClr val="000000"/>
                </a:solidFill>
                <a:effectLst>
                  <a:glow rad="76200">
                    <a:srgbClr val="FFFFFF"/>
                  </a:glow>
                </a:effectLst>
                <a:cs typeface="Arial" charset="0"/>
              </a:rPr>
              <a:t>(Gilbert 1990)</a:t>
            </a:r>
          </a:p>
        </p:txBody>
      </p:sp>
    </p:spTree>
    <p:extLst>
      <p:ext uri="{BB962C8B-B14F-4D97-AF65-F5344CB8AC3E}">
        <p14:creationId xmlns:p14="http://schemas.microsoft.com/office/powerpoint/2010/main" val="27077529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agents’ activities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4609075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37913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603253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17825705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5296035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5" name="Text Box 2"/>
          <p:cNvSpPr txBox="1">
            <a:spLocks noChangeArrowheads="1"/>
          </p:cNvSpPr>
          <p:nvPr/>
        </p:nvSpPr>
        <p:spPr bwMode="auto">
          <a:xfrm>
            <a:off x="4840610" y="3068962"/>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6119026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social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chemeClr val="accent3"/>
                </a:solidFill>
                <a:effectLst>
                  <a:glow rad="101600">
                    <a:schemeClr val="tx1">
                      <a:alpha val="75000"/>
                    </a:schemeClr>
                  </a:glow>
                </a:effectLst>
              </a:rPr>
              <a:t>The existence of abilities to engage in joint action partially </a:t>
            </a:r>
            <a:r>
              <a:rPr lang="en-GB" i="0" dirty="0" smtClean="0">
                <a:solidFill>
                  <a:schemeClr val="accent3"/>
                </a:solidFill>
                <a:effectLst>
                  <a:glow rad="101600">
                    <a:schemeClr val="tx1">
                      <a:alpha val="75000"/>
                    </a:schemeClr>
                  </a:glow>
                </a:effectLst>
              </a:rPr>
              <a:t>explains </a:t>
            </a:r>
            <a:r>
              <a:rPr lang="en-GB" i="0" dirty="0">
                <a:solidFill>
                  <a:schemeClr val="accent3"/>
                </a:solidFill>
                <a:effectLst>
                  <a:glow rad="101600">
                    <a:schemeClr val="tx1">
                      <a:alpha val="75000"/>
                    </a:schemeClr>
                  </a:glow>
                </a:effectLst>
              </a:rPr>
              <a:t>how sophisticated forms of social cognition emerge in evolution or development (or both)</a:t>
            </a:r>
            <a:endParaRPr lang="en-GB" dirty="0">
              <a:solidFill>
                <a:schemeClr val="accent3"/>
              </a:solidFill>
              <a:effectLst>
                <a:glow rad="101600">
                  <a:schemeClr val="tx1">
                    <a:alpha val="75000"/>
                  </a:schemeClr>
                </a:glow>
              </a:effectLst>
            </a:endParaRPr>
          </a:p>
        </p:txBody>
      </p:sp>
      <p:sp>
        <p:nvSpPr>
          <p:cNvPr id="9" name="Text Box 2"/>
          <p:cNvSpPr txBox="1">
            <a:spLocks noChangeArrowheads="1"/>
          </p:cNvSpPr>
          <p:nvPr/>
        </p:nvSpPr>
        <p:spPr bwMode="auto">
          <a:xfrm>
            <a:off x="2123728" y="4459759"/>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10" name="Text Box 2"/>
          <p:cNvSpPr txBox="1">
            <a:spLocks noChangeArrowheads="1"/>
          </p:cNvSpPr>
          <p:nvPr/>
        </p:nvSpPr>
        <p:spPr bwMode="auto">
          <a:xfrm>
            <a:off x="2771800" y="5806425"/>
            <a:ext cx="626469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Given the conjecture, what could joint action be?</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421335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5" name="Text Box 2"/>
          <p:cNvSpPr txBox="1">
            <a:spLocks noChangeArrowheads="1"/>
          </p:cNvSpPr>
          <p:nvPr/>
        </p:nvSpPr>
        <p:spPr bwMode="auto">
          <a:xfrm>
            <a:off x="4840610" y="3068962"/>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6701194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5" name="Text Box 5"/>
          <p:cNvSpPr txBox="1">
            <a:spLocks noChangeArrowheads="1"/>
          </p:cNvSpPr>
          <p:nvPr/>
        </p:nvSpPr>
        <p:spPr bwMode="auto">
          <a:xfrm>
            <a:off x="539552" y="278963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We collectively perform a dance </a:t>
            </a:r>
            <a:r>
              <a:rPr lang="en-GB" i="0" dirty="0">
                <a:effectLst>
                  <a:glow rad="152400">
                    <a:schemeClr val="tx1"/>
                  </a:glow>
                </a:effectLst>
                <a:cs typeface="Arial" charset="0"/>
              </a:rPr>
              <a:t>by </a:t>
            </a:r>
            <a:r>
              <a:rPr lang="en-GB" i="0" dirty="0" smtClean="0">
                <a:effectLst>
                  <a:glow rad="152400">
                    <a:schemeClr val="tx1"/>
                  </a:glow>
                </a:effectLst>
                <a:cs typeface="Arial" charset="0"/>
              </a:rPr>
              <a:t>running to a shelter at the same time</a:t>
            </a:r>
          </a:p>
        </p:txBody>
      </p:sp>
      <p:sp>
        <p:nvSpPr>
          <p:cNvPr id="6" name="Text Box 5"/>
          <p:cNvSpPr txBox="1">
            <a:spLocks noChangeArrowheads="1"/>
          </p:cNvSpPr>
          <p:nvPr/>
        </p:nvSpPr>
        <p:spPr bwMode="auto">
          <a:xfrm>
            <a:off x="5292080" y="2797185"/>
            <a:ext cx="324035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We each individually run to a shelter at the same time (in response to a sudden shower).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5" name="Text Box 5"/>
          <p:cNvSpPr txBox="1">
            <a:spLocks noChangeArrowheads="1"/>
          </p:cNvSpPr>
          <p:nvPr/>
        </p:nvSpPr>
        <p:spPr bwMode="auto">
          <a:xfrm>
            <a:off x="6228186" y="4366265"/>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rgbClr val="000000"/>
                </a:solidFill>
                <a:effectLst>
                  <a:glow rad="76200">
                    <a:srgbClr val="FFFFFF"/>
                  </a:glow>
                </a:effectLst>
                <a:cs typeface="Arial" charset="0"/>
              </a:rPr>
              <a:t>(Searle 1990, 92)</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rgbClr val="000000"/>
                </a:solidFill>
                <a:effectLst>
                  <a:glow rad="76200">
                    <a:srgbClr val="FFFFFF"/>
                  </a:glow>
                </a:effectLst>
                <a:cs typeface="Arial" charset="0"/>
              </a:rPr>
              <a:t>(Gilbert 1990)</a:t>
            </a:r>
          </a:p>
        </p:txBody>
      </p:sp>
    </p:spTree>
    <p:extLst>
      <p:ext uri="{BB962C8B-B14F-4D97-AF65-F5344CB8AC3E}">
        <p14:creationId xmlns:p14="http://schemas.microsoft.com/office/powerpoint/2010/main" val="3036017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3349313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C_AA_372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66930"/>
          </a:xfrm>
          <a:prstGeom prst="rect">
            <a:avLst/>
          </a:prstGeom>
        </p:spPr>
      </p:pic>
      <p:sp>
        <p:nvSpPr>
          <p:cNvPr id="4" name="Text Box 2"/>
          <p:cNvSpPr txBox="1">
            <a:spLocks noChangeArrowheads="1"/>
          </p:cNvSpPr>
          <p:nvPr/>
        </p:nvSpPr>
        <p:spPr bwMode="auto">
          <a:xfrm>
            <a:off x="-108520" y="-27384"/>
            <a:ext cx="8784976"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joint action &amp;</a:t>
            </a:r>
          </a:p>
        </p:txBody>
      </p:sp>
      <p:sp>
        <p:nvSpPr>
          <p:cNvPr id="7" name="Text Box 2"/>
          <p:cNvSpPr txBox="1">
            <a:spLocks noChangeArrowheads="1"/>
          </p:cNvSpPr>
          <p:nvPr/>
        </p:nvSpPr>
        <p:spPr bwMode="auto">
          <a:xfrm>
            <a:off x="-460549" y="3611192"/>
            <a:ext cx="9281021"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others’</a:t>
            </a:r>
          </a:p>
        </p:txBody>
      </p:sp>
      <p:sp>
        <p:nvSpPr>
          <p:cNvPr id="6" name="Text Box 2"/>
          <p:cNvSpPr txBox="1">
            <a:spLocks noChangeArrowheads="1"/>
          </p:cNvSpPr>
          <p:nvPr/>
        </p:nvSpPr>
        <p:spPr bwMode="auto">
          <a:xfrm>
            <a:off x="4219971" y="4403280"/>
            <a:ext cx="4744517"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minds</a:t>
            </a:r>
          </a:p>
        </p:txBody>
      </p:sp>
      <p:sp>
        <p:nvSpPr>
          <p:cNvPr id="8" name="Text Box 2"/>
          <p:cNvSpPr txBox="1">
            <a:spLocks noChangeArrowheads="1"/>
          </p:cNvSpPr>
          <p:nvPr/>
        </p:nvSpPr>
        <p:spPr bwMode="auto">
          <a:xfrm>
            <a:off x="-108520" y="836712"/>
            <a:ext cx="9281021"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bg1">
                      <a:alpha val="85000"/>
                    </a:schemeClr>
                  </a:glow>
                </a:effectLst>
              </a:rPr>
              <a:t>knowing</a:t>
            </a:r>
          </a:p>
        </p:txBody>
      </p:sp>
    </p:spTree>
    <p:extLst>
      <p:ext uri="{BB962C8B-B14F-4D97-AF65-F5344CB8AC3E}">
        <p14:creationId xmlns:p14="http://schemas.microsoft.com/office/powerpoint/2010/main" val="27955853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852936"/>
            <a:ext cx="9144000" cy="4005064"/>
          </a:xfrm>
          <a:prstGeom prst="rect">
            <a:avLst/>
          </a:prstGeom>
          <a:gradFill flip="none" rotWithShape="1">
            <a:gsLst>
              <a:gs pos="0">
                <a:srgbClr val="000000"/>
              </a:gs>
              <a:gs pos="100000">
                <a:srgbClr val="FFFFFF">
                  <a:alpha val="0"/>
                </a:srgbClr>
              </a:gs>
              <a:gs pos="79000">
                <a:srgbClr val="000000"/>
              </a:gs>
            </a:gsLst>
            <a:lin ang="16200000" scaled="0"/>
            <a:tileRect/>
          </a:gradFill>
          <a:ln>
            <a:noFill/>
          </a:ln>
          <a:effectLst/>
        </p:spPr>
        <p:txBody>
          <a:bodyPr vert="horz" wrap="square" lIns="87267" tIns="43634" rIns="87267" bIns="43634" numCol="1" rtlCol="0" anchor="t" anchorCtr="0" compatLnSpc="1">
            <a:prstTxWarp prst="textNoShape">
              <a:avLst/>
            </a:prstTxWarp>
            <a:spAutoFit/>
          </a:bodyPr>
          <a:lstStyle/>
          <a:p>
            <a:pPr marL="0" marR="0" indent="0" algn="l" defTabSz="873125" rtl="0" eaLnBrk="1" fontAlgn="base" latinLnBrk="0" hangingPunct="1">
              <a:lnSpc>
                <a:spcPct val="100000"/>
              </a:lnSpc>
              <a:spcBef>
                <a:spcPct val="0"/>
              </a:spcBef>
              <a:spcAft>
                <a:spcPct val="50000"/>
              </a:spcAft>
              <a:buClrTx/>
              <a:buSzTx/>
              <a:buFontTx/>
              <a:buNone/>
              <a:tabLst/>
            </a:pPr>
            <a:endParaRPr kumimoji="0" lang="en-US" sz="2200" b="0" i="0" u="none" strike="noStrike" cap="none" normalizeH="0" baseline="0">
              <a:ln>
                <a:noFill/>
              </a:ln>
              <a:solidFill>
                <a:schemeClr val="tx1"/>
              </a:solidFill>
              <a:effectLst/>
              <a:latin typeface="Myriad Web" charset="0"/>
              <a:ea typeface="ＭＳ Ｐゴシック" charset="0"/>
              <a:cs typeface="Times New Roman" charset="0"/>
            </a:endParaRPr>
          </a:p>
        </p:txBody>
      </p:sp>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rad="101600">
                    <a:srgbClr val="000000"/>
                  </a:glow>
                </a:effectLst>
              </a:rPr>
              <a:t>exoticism</a:t>
            </a:r>
            <a:endParaRPr lang="en-US" i="0" dirty="0" smtClean="0">
              <a:solidFill>
                <a:srgbClr val="FFFFFF"/>
              </a:solidFill>
              <a:effectLst>
                <a:glow rad="101600">
                  <a:srgbClr val="000000"/>
                </a:glow>
              </a:effectLst>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1110806"/>
            <a:ext cx="8064896" cy="3139321"/>
          </a:xfrm>
          <a:prstGeom prst="rect">
            <a:avLst/>
          </a:prstGeom>
        </p:spPr>
        <p:txBody>
          <a:bodyPr wrap="square">
            <a:spAutoFit/>
          </a:bodyPr>
          <a:lstStyle/>
          <a:p>
            <a:r>
              <a:rPr lang="en-US" i="0" dirty="0" err="1" smtClean="0"/>
              <a:t>Csibra’s</a:t>
            </a:r>
            <a:r>
              <a:rPr lang="en-US" i="0" dirty="0" smtClean="0"/>
              <a:t> ‘two stances’:</a:t>
            </a:r>
          </a:p>
          <a:p>
            <a:endParaRPr lang="en-US" i="0" dirty="0"/>
          </a:p>
          <a:p>
            <a:r>
              <a:rPr lang="en-US" i="0" dirty="0" smtClean="0"/>
              <a:t>Teleological </a:t>
            </a:r>
            <a:r>
              <a:rPr lang="en-US" i="0" dirty="0"/>
              <a:t>and referential action interpretation </a:t>
            </a:r>
            <a:r>
              <a:rPr lang="en-US" i="0" dirty="0" smtClean="0"/>
              <a:t>‘rely </a:t>
            </a:r>
            <a:r>
              <a:rPr lang="en-US" i="0" dirty="0"/>
              <a:t>on different kinds of action </a:t>
            </a:r>
            <a:r>
              <a:rPr lang="en-US" i="0" dirty="0" smtClean="0"/>
              <a:t>understanding’</a:t>
            </a:r>
          </a:p>
          <a:p>
            <a:endParaRPr lang="en-US" i="0" dirty="0"/>
          </a:p>
          <a:p>
            <a:r>
              <a:rPr lang="en-US" i="0" dirty="0" smtClean="0"/>
              <a:t>These </a:t>
            </a:r>
            <a:r>
              <a:rPr lang="en-US" i="0" dirty="0"/>
              <a:t>are initially two distinct </a:t>
            </a:r>
            <a:r>
              <a:rPr lang="en-US" i="0" dirty="0" smtClean="0"/>
              <a:t>‘action </a:t>
            </a:r>
            <a:r>
              <a:rPr lang="en-US" i="0" dirty="0"/>
              <a:t>interpretation </a:t>
            </a:r>
            <a:r>
              <a:rPr lang="en-US" i="0" dirty="0" smtClean="0"/>
              <a:t>systems’ and they </a:t>
            </a:r>
            <a:r>
              <a:rPr lang="en-US" i="0" dirty="0"/>
              <a:t>come together later in </a:t>
            </a:r>
            <a:r>
              <a:rPr lang="en-US" i="0" dirty="0" smtClean="0"/>
              <a:t>development</a:t>
            </a:r>
          </a:p>
          <a:p>
            <a:endParaRPr lang="en-US" i="0" dirty="0"/>
          </a:p>
          <a:p>
            <a:pPr algn="r"/>
            <a:r>
              <a:rPr lang="en-US" i="0" dirty="0" err="1" smtClean="0"/>
              <a:t>Csibra</a:t>
            </a:r>
            <a:r>
              <a:rPr lang="en-US" i="0" dirty="0" smtClean="0"/>
              <a:t> (2003, p. 456) </a:t>
            </a:r>
            <a:endParaRPr lang="en-US" i="0" dirty="0"/>
          </a:p>
        </p:txBody>
      </p:sp>
    </p:spTree>
    <p:extLst>
      <p:ext uri="{BB962C8B-B14F-4D97-AF65-F5344CB8AC3E}">
        <p14:creationId xmlns:p14="http://schemas.microsoft.com/office/powerpoint/2010/main" val="906261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5" name="Rectangle 4"/>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2" name="Oval 1"/>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 name="Straight Arrow Connector 3"/>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8" name="Straight Arrow Connector 17"/>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9" name="Left Brace 18"/>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event with two or more agents </a:t>
            </a:r>
            <a:r>
              <a:rPr lang="en-US" sz="1100" i="0" dirty="0" smtClean="0">
                <a:effectLst>
                  <a:glow rad="101600">
                    <a:schemeClr val="tx1">
                      <a:alpha val="75000"/>
                    </a:schemeClr>
                  </a:glow>
                </a:effectLst>
              </a:rPr>
              <a:t>(Ludwig 2007)</a:t>
            </a:r>
          </a:p>
        </p:txBody>
      </p:sp>
      <p:sp>
        <p:nvSpPr>
          <p:cNvPr id="14" name="Rectangle 13"/>
          <p:cNvSpPr/>
          <p:nvPr/>
        </p:nvSpPr>
        <p:spPr>
          <a:xfrm>
            <a:off x="5076057" y="332656"/>
            <a:ext cx="3600400"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joint action which, taken as a whole, is directed to a goal</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793076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What is the relation between an action and the goal (or goals) to which it is directed?</a:t>
            </a:r>
            <a:endParaRPr lang="en-US" i="0" dirty="0">
              <a:solidFill>
                <a:schemeClr val="tx1"/>
              </a:solidFill>
            </a:endParaRPr>
          </a:p>
        </p:txBody>
      </p:sp>
    </p:spTree>
    <p:extLst>
      <p:ext uri="{BB962C8B-B14F-4D97-AF65-F5344CB8AC3E}">
        <p14:creationId xmlns:p14="http://schemas.microsoft.com/office/powerpoint/2010/main" val="12981654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333036" y="1052736"/>
            <a:ext cx="576064" cy="50405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9" y="1033465"/>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a:t>
            </a:r>
            <a:r>
              <a:rPr lang="en-US" i="0" dirty="0" smtClean="0">
                <a:solidFill>
                  <a:schemeClr val="tx1"/>
                </a:solidFill>
                <a:effectLst/>
              </a:rPr>
              <a:t>goal</a:t>
            </a:r>
            <a:r>
              <a:rPr lang="en-US" i="0" dirty="0" smtClean="0">
                <a:effectLst/>
              </a:rPr>
              <a:t> </a:t>
            </a:r>
            <a:r>
              <a:rPr lang="en-US" i="0" dirty="0" smtClean="0"/>
              <a:t>(or goals) to which it is directed?</a:t>
            </a:r>
            <a:endParaRPr lang="en-US" i="0" dirty="0"/>
          </a:p>
        </p:txBody>
      </p:sp>
    </p:spTree>
    <p:extLst>
      <p:ext uri="{BB962C8B-B14F-4D97-AF65-F5344CB8AC3E}">
        <p14:creationId xmlns:p14="http://schemas.microsoft.com/office/powerpoint/2010/main" val="21823612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992445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3020910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9"/>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1"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3"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4" name="Text Box 2"/>
          <p:cNvSpPr txBox="1">
            <a:spLocks noChangeArrowheads="1"/>
          </p:cNvSpPr>
          <p:nvPr/>
        </p:nvSpPr>
        <p:spPr bwMode="auto">
          <a:xfrm>
            <a:off x="6747570" y="3140968"/>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a:t>
            </a:r>
            <a:r>
              <a:rPr lang="en-US" i="0" dirty="0" smtClean="0"/>
              <a:t>goal)</a:t>
            </a:r>
            <a:endParaRPr lang="en-US" i="0" dirty="0"/>
          </a:p>
        </p:txBody>
      </p:sp>
    </p:spTree>
    <p:extLst>
      <p:ext uri="{BB962C8B-B14F-4D97-AF65-F5344CB8AC3E}">
        <p14:creationId xmlns:p14="http://schemas.microsoft.com/office/powerpoint/2010/main" val="31407419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18"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Tree>
    <p:extLst>
      <p:ext uri="{BB962C8B-B14F-4D97-AF65-F5344CB8AC3E}">
        <p14:creationId xmlns:p14="http://schemas.microsoft.com/office/powerpoint/2010/main" val="19604239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384"/>
            <a:ext cx="9144000" cy="5614950"/>
          </a:xfrm>
          <a:prstGeom prst="rect">
            <a:avLst/>
          </a:prstGeom>
        </p:spPr>
      </p:pic>
      <p:sp>
        <p:nvSpPr>
          <p:cNvPr id="5" name="Rectangle 4"/>
          <p:cNvSpPr/>
          <p:nvPr/>
        </p:nvSpPr>
        <p:spPr bwMode="auto">
          <a:xfrm>
            <a:off x="0" y="2852936"/>
            <a:ext cx="9144000" cy="4005064"/>
          </a:xfrm>
          <a:prstGeom prst="rect">
            <a:avLst/>
          </a:prstGeom>
          <a:gradFill flip="none" rotWithShape="1">
            <a:gsLst>
              <a:gs pos="0">
                <a:srgbClr val="000000"/>
              </a:gs>
              <a:gs pos="100000">
                <a:srgbClr val="FFFFFF">
                  <a:alpha val="0"/>
                </a:srgbClr>
              </a:gs>
              <a:gs pos="79000">
                <a:srgbClr val="000000"/>
              </a:gs>
            </a:gsLst>
            <a:lin ang="16200000" scaled="0"/>
            <a:tileRect/>
          </a:gradFill>
          <a:ln>
            <a:noFill/>
          </a:ln>
          <a:effectLst/>
        </p:spPr>
        <p:txBody>
          <a:bodyPr vert="horz" wrap="square" lIns="87267" tIns="43634" rIns="87267" bIns="43634" numCol="1" rtlCol="0" anchor="t" anchorCtr="0" compatLnSpc="1">
            <a:prstTxWarp prst="textNoShape">
              <a:avLst/>
            </a:prstTxWarp>
            <a:spAutoFit/>
          </a:bodyPr>
          <a:lstStyle/>
          <a:p>
            <a:pPr marL="0" marR="0" indent="0" algn="l" defTabSz="873125" rtl="0" eaLnBrk="1" fontAlgn="base" latinLnBrk="0" hangingPunct="1">
              <a:lnSpc>
                <a:spcPct val="100000"/>
              </a:lnSpc>
              <a:spcBef>
                <a:spcPct val="0"/>
              </a:spcBef>
              <a:spcAft>
                <a:spcPct val="50000"/>
              </a:spcAft>
              <a:buClrTx/>
              <a:buSzTx/>
              <a:buFontTx/>
              <a:buNone/>
              <a:tabLst/>
            </a:pPr>
            <a:endParaRPr kumimoji="0" lang="en-US" sz="2200" b="0" i="0" u="none" strike="noStrike" cap="none" normalizeH="0" baseline="0">
              <a:ln>
                <a:noFill/>
              </a:ln>
              <a:solidFill>
                <a:schemeClr val="tx1"/>
              </a:solidFill>
              <a:effectLst/>
              <a:latin typeface="Myriad Web" charset="0"/>
              <a:ea typeface="ＭＳ Ｐゴシック" charset="0"/>
              <a:cs typeface="Times New Roman" charset="0"/>
            </a:endParaRPr>
          </a:p>
        </p:txBody>
      </p:sp>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rad="101600">
                    <a:srgbClr val="000000"/>
                  </a:glow>
                </a:effectLst>
              </a:rPr>
              <a:t>exoticism</a:t>
            </a:r>
            <a:endParaRPr lang="en-US" i="0" dirty="0" smtClean="0">
              <a:solidFill>
                <a:srgbClr val="FFFFFF"/>
              </a:solidFill>
              <a:effectLst>
                <a:glow rad="101600">
                  <a:srgbClr val="000000"/>
                </a:glow>
              </a:effectLst>
              <a:ea typeface="Arial" charset="0"/>
              <a:cs typeface="Arial" charset="0"/>
            </a:endParaRPr>
          </a:p>
        </p:txBody>
      </p:sp>
    </p:spTree>
    <p:extLst>
      <p:ext uri="{BB962C8B-B14F-4D97-AF65-F5344CB8AC3E}">
        <p14:creationId xmlns:p14="http://schemas.microsoft.com/office/powerpoint/2010/main" val="39517568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2"/>
          <p:cNvSpPr txBox="1">
            <a:spLocks noChangeArrowheads="1"/>
          </p:cNvSpPr>
          <p:nvPr/>
        </p:nvSpPr>
        <p:spPr bwMode="auto">
          <a:xfrm rot="1116083">
            <a:off x="2168912" y="3249597"/>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coordinates</a:t>
            </a:r>
            <a:endParaRPr lang="en-US" dirty="0">
              <a:solidFill>
                <a:schemeClr val="tx1">
                  <a:lumMod val="65000"/>
                  <a:lumOff val="35000"/>
                </a:schemeClr>
              </a:solidFill>
            </a:endParaRPr>
          </a:p>
        </p:txBody>
      </p:sp>
      <p:sp>
        <p:nvSpPr>
          <p:cNvPr id="21" name="Text Box 2"/>
          <p:cNvSpPr txBox="1">
            <a:spLocks noChangeArrowheads="1"/>
          </p:cNvSpPr>
          <p:nvPr/>
        </p:nvSpPr>
        <p:spPr bwMode="auto">
          <a:xfrm rot="20625790">
            <a:off x="4022148" y="3001690"/>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chemeClr val="tx1">
                    <a:lumMod val="65000"/>
                    <a:lumOff val="35000"/>
                  </a:schemeClr>
                </a:solidFill>
              </a:rPr>
              <a:t>represents</a:t>
            </a:r>
            <a:endParaRPr lang="en-US" dirty="0">
              <a:solidFill>
                <a:schemeClr val="tx1">
                  <a:lumMod val="65000"/>
                  <a:lumOff val="35000"/>
                </a:schemeClr>
              </a:solidFill>
            </a:endParaRPr>
          </a:p>
        </p:txBody>
      </p:sp>
      <p:sp>
        <p:nvSpPr>
          <p:cNvPr id="3" name="Text Box 2"/>
          <p:cNvSpPr txBox="1">
            <a:spLocks noChangeArrowheads="1"/>
          </p:cNvSpPr>
          <p:nvPr/>
        </p:nvSpPr>
        <p:spPr bwMode="auto">
          <a:xfrm>
            <a:off x="592139" y="1033465"/>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grpSp>
        <p:nvGrpSpPr>
          <p:cNvPr id="9" name="Group 8"/>
          <p:cNvGrpSpPr/>
          <p:nvPr/>
        </p:nvGrpSpPr>
        <p:grpSpPr>
          <a:xfrm>
            <a:off x="1763688" y="3212976"/>
            <a:ext cx="4896544" cy="1944216"/>
            <a:chOff x="1763688" y="3212976"/>
            <a:chExt cx="4896544" cy="1944216"/>
          </a:xfrm>
        </p:grpSpPr>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chemeClr val="tx1">
                  <a:alpha val="75000"/>
                </a:scheme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grpSp>
      <p:cxnSp>
        <p:nvCxnSpPr>
          <p:cNvPr id="14" name="Curved Connector 13"/>
          <p:cNvCxnSpPr>
            <a:stCxn id="15"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6" name="Curved Connector 15"/>
          <p:cNvCxnSpPr>
            <a:stCxn id="15" idx="0"/>
          </p:cNvCxnSpPr>
          <p:nvPr/>
        </p:nvCxnSpPr>
        <p:spPr bwMode="auto">
          <a:xfrm rot="5068923">
            <a:off x="2187942" y="1869288"/>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1" name="Rectangle 10"/>
          <p:cNvSpPr/>
          <p:nvPr/>
        </p:nvSpPr>
        <p:spPr bwMode="auto">
          <a:xfrm>
            <a:off x="467545" y="692696"/>
            <a:ext cx="7848872" cy="576064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456235" y="5013178"/>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42542860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3730318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60941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78957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50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9"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100356" name="Picture 4" descr="davidson flipped trans"/>
          <p:cNvPicPr>
            <a:picLocks noChangeAspect="1" noChangeArrowheads="1"/>
          </p:cNvPicPr>
          <p:nvPr/>
        </p:nvPicPr>
        <p:blipFill>
          <a:blip r:embed="rId4">
            <a:extLst>
              <a:ext uri="{28A0092B-C50C-407E-A947-70E740481C1C}">
                <a14:useLocalDpi xmlns:a14="http://schemas.microsoft.com/office/drawing/2010/main" val="0"/>
              </a:ext>
            </a:extLst>
          </a:blip>
          <a:srcRect r="24164" b="1816"/>
          <a:stretch>
            <a:fillRect/>
          </a:stretch>
        </p:blipFill>
        <p:spPr bwMode="auto">
          <a:xfrm>
            <a:off x="6120310" y="3346388"/>
            <a:ext cx="3023691" cy="35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effectLst>
                  <a:glow rad="101600">
                    <a:schemeClr val="tx1">
                      <a:alpha val="75000"/>
                    </a:schemeClr>
                  </a:glow>
                </a:effectLst>
              </a:rPr>
              <a:t>“</a:t>
            </a:r>
            <a:r>
              <a:rPr lang="en-GB" i="0" dirty="0">
                <a:effectLst>
                  <a:glow rad="101600">
                    <a:schemeClr val="tx1">
                      <a:alpha val="75000"/>
                    </a:schemeClr>
                  </a:glow>
                </a:effectLst>
              </a:rPr>
              <a:t>We are stuck with our two main ways of describing and explaining things, one which treats objects and events as mindless, and the other which treats objects and events as having propositional attitudes. I see no way of bridging the gap by introducing an intermediate vocabulary.</a:t>
            </a:r>
            <a:r>
              <a:rPr lang="ja-JP" altLang="en-GB" i="0" dirty="0">
                <a:effectLst>
                  <a:glow rad="101600">
                    <a:schemeClr val="tx1">
                      <a:alpha val="75000"/>
                    </a:schemeClr>
                  </a:glow>
                </a:effectLst>
              </a:rPr>
              <a:t>”</a:t>
            </a:r>
            <a:r>
              <a:rPr lang="en-GB" i="0" dirty="0">
                <a:effectLst>
                  <a:glow rad="101600">
                    <a:schemeClr val="tx1">
                      <a:alpha val="75000"/>
                    </a:schemeClr>
                  </a:glow>
                </a:effectLst>
              </a:rPr>
              <a:t> </a:t>
            </a:r>
          </a:p>
          <a:p>
            <a:pPr algn="r"/>
            <a:r>
              <a:rPr lang="en-GB" i="0" dirty="0">
                <a:effectLst>
                  <a:glow rad="101600">
                    <a:schemeClr val="tx1">
                      <a:alpha val="75000"/>
                    </a:schemeClr>
                  </a:glow>
                </a:effectLst>
              </a:rPr>
              <a:t>(Davidson 2003: 697)</a:t>
            </a:r>
          </a:p>
        </p:txBody>
      </p:sp>
    </p:spTree>
    <p:extLst>
      <p:ext uri="{BB962C8B-B14F-4D97-AF65-F5344CB8AC3E}">
        <p14:creationId xmlns:p14="http://schemas.microsoft.com/office/powerpoint/2010/main" val="589578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noChangeArrowheads="1"/>
          </p:cNvPicPr>
          <p:nvPr/>
        </p:nvPicPr>
        <p:blipFill>
          <a:blip r:embed="rId2">
            <a:grayscl/>
            <a:alphaModFix amt="50000"/>
            <a:extLst>
              <a:ext uri="{BEBA8EAE-BF5A-486C-A8C5-ECC9F3942E4B}">
                <a14:imgProps xmlns:a14="http://schemas.microsoft.com/office/drawing/2010/main">
                  <a14:imgLayer r:embed="rId3">
                    <a14:imgEffect>
                      <a14:brightnessContrast bright="14000" contrast="40000"/>
                    </a14:imgEffect>
                  </a14:imgLayer>
                </a14:imgProps>
              </a:ext>
            </a:extLst>
          </a:blip>
          <a:srcRect/>
          <a:stretch>
            <a:fillRect/>
          </a:stretch>
        </p:blipFill>
        <p:spPr bwMode="auto">
          <a:xfrm>
            <a:off x="0" y="741365"/>
            <a:ext cx="9144000" cy="6116637"/>
          </a:xfrm>
          <a:prstGeom prst="rect">
            <a:avLst/>
          </a:prstGeom>
          <a:noFill/>
          <a:ln w="9525">
            <a:noFill/>
            <a:round/>
            <a:headEnd/>
            <a:tailEnd/>
          </a:ln>
          <a:effectLst/>
        </p:spPr>
      </p:pic>
      <p:sp>
        <p:nvSpPr>
          <p:cNvPr id="9"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pic>
        <p:nvPicPr>
          <p:cNvPr id="100356" name="Picture 4" descr="davidson flipped trans"/>
          <p:cNvPicPr>
            <a:picLocks noChangeAspect="1" noChangeArrowheads="1"/>
          </p:cNvPicPr>
          <p:nvPr/>
        </p:nvPicPr>
        <p:blipFill>
          <a:blip r:embed="rId4">
            <a:extLst>
              <a:ext uri="{28A0092B-C50C-407E-A947-70E740481C1C}">
                <a14:useLocalDpi xmlns:a14="http://schemas.microsoft.com/office/drawing/2010/main" val="0"/>
              </a:ext>
            </a:extLst>
          </a:blip>
          <a:srcRect r="24164" b="1816"/>
          <a:stretch>
            <a:fillRect/>
          </a:stretch>
        </p:blipFill>
        <p:spPr bwMode="auto">
          <a:xfrm>
            <a:off x="6120310" y="3346388"/>
            <a:ext cx="3023691" cy="351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Rectangle 5"/>
          <p:cNvSpPr>
            <a:spLocks noChangeArrowheads="1"/>
          </p:cNvSpPr>
          <p:nvPr/>
        </p:nvSpPr>
        <p:spPr bwMode="auto">
          <a:xfrm rot="-60000">
            <a:off x="1906240" y="4744702"/>
            <a:ext cx="280828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8" name="Rectangle 6"/>
          <p:cNvSpPr>
            <a:spLocks noChangeArrowheads="1"/>
          </p:cNvSpPr>
          <p:nvPr/>
        </p:nvSpPr>
        <p:spPr bwMode="auto">
          <a:xfrm rot="60000">
            <a:off x="4414490" y="4054140"/>
            <a:ext cx="11255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effectLst>
                  <a:glow rad="101600">
                    <a:schemeClr val="tx1">
                      <a:alpha val="75000"/>
                    </a:schemeClr>
                  </a:glow>
                </a:effectLst>
              </a:rPr>
              <a:t>“</a:t>
            </a:r>
            <a:r>
              <a:rPr lang="en-GB" i="0" dirty="0">
                <a:effectLst>
                  <a:glow rad="101600">
                    <a:schemeClr val="tx1">
                      <a:alpha val="75000"/>
                    </a:schemeClr>
                  </a:glow>
                </a:effectLst>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rPr>
              <a:t>mindless</a:t>
            </a:r>
            <a:r>
              <a:rPr lang="en-GB" i="0" dirty="0">
                <a:effectLst>
                  <a:glow rad="101600">
                    <a:schemeClr val="tx1">
                      <a:alpha val="75000"/>
                    </a:schemeClr>
                  </a:glow>
                </a:effectLst>
              </a:rPr>
              <a:t>, and the other which treats objects and events as having </a:t>
            </a:r>
            <a:r>
              <a:rPr lang="en-GB" i="0" dirty="0">
                <a:solidFill>
                  <a:schemeClr val="tx1"/>
                </a:solidFill>
                <a:effectLst>
                  <a:glow rad="101600">
                    <a:schemeClr val="bg1">
                      <a:alpha val="75000"/>
                    </a:schemeClr>
                  </a:glow>
                </a:effectLst>
              </a:rPr>
              <a:t>propositional attitudes</a:t>
            </a:r>
            <a:r>
              <a:rPr lang="en-GB" i="0" dirty="0">
                <a:effectLst>
                  <a:glow rad="101600">
                    <a:schemeClr val="tx1">
                      <a:alpha val="75000"/>
                    </a:schemeClr>
                  </a:glow>
                </a:effectLst>
              </a:rPr>
              <a:t>. I see no way of bridging the gap by introducing an intermediate vocabulary.</a:t>
            </a:r>
            <a:r>
              <a:rPr lang="ja-JP" altLang="en-GB" i="0" dirty="0">
                <a:effectLst>
                  <a:glow rad="101600">
                    <a:schemeClr val="tx1">
                      <a:alpha val="75000"/>
                    </a:schemeClr>
                  </a:glow>
                </a:effectLst>
              </a:rPr>
              <a:t>”</a:t>
            </a:r>
            <a:r>
              <a:rPr lang="en-GB" i="0" dirty="0">
                <a:effectLst>
                  <a:glow rad="101600">
                    <a:schemeClr val="tx1">
                      <a:alpha val="75000"/>
                    </a:schemeClr>
                  </a:glow>
                </a:effectLst>
              </a:rPr>
              <a:t> </a:t>
            </a:r>
          </a:p>
          <a:p>
            <a:pPr algn="r"/>
            <a:r>
              <a:rPr lang="en-GB" i="0" dirty="0">
                <a:effectLst>
                  <a:glow rad="101600">
                    <a:schemeClr val="tx1">
                      <a:alpha val="75000"/>
                    </a:schemeClr>
                  </a:glow>
                </a:effectLst>
              </a:rPr>
              <a:t>(Davidson 2003: 697)</a:t>
            </a:r>
          </a:p>
        </p:txBody>
      </p:sp>
    </p:spTree>
    <p:extLst>
      <p:ext uri="{BB962C8B-B14F-4D97-AF65-F5344CB8AC3E}">
        <p14:creationId xmlns:p14="http://schemas.microsoft.com/office/powerpoint/2010/main" val="125435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1678957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252536" y="2508651"/>
            <a:ext cx="7128792"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appendix</a:t>
            </a:r>
          </a:p>
        </p:txBody>
      </p:sp>
      <p:sp>
        <p:nvSpPr>
          <p:cNvPr id="5" name="Text Box 2"/>
          <p:cNvSpPr txBox="1">
            <a:spLocks noChangeArrowheads="1"/>
          </p:cNvSpPr>
          <p:nvPr/>
        </p:nvSpPr>
        <p:spPr bwMode="auto">
          <a:xfrm>
            <a:off x="1043609" y="3761164"/>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a:t>
            </a:r>
            <a:r>
              <a:rPr lang="en-GB" i="0" dirty="0" smtClean="0">
                <a:effectLst>
                  <a:glow rad="101600">
                    <a:schemeClr val="tx1">
                      <a:alpha val="75000"/>
                    </a:schemeClr>
                  </a:glow>
                </a:effectLst>
              </a:rPr>
              <a:t>could infants</a:t>
            </a:r>
            <a:r>
              <a:rPr lang="en-GB" i="0" dirty="0">
                <a:effectLst>
                  <a:glow rad="101600">
                    <a:schemeClr val="tx1">
                      <a:alpha val="75000"/>
                    </a:schemeClr>
                  </a:glow>
                </a:effectLst>
              </a:rPr>
              <a:t>, chimps and scrub-jays represent that </a:t>
            </a:r>
            <a:r>
              <a:rPr lang="en-GB" i="0" dirty="0" smtClean="0">
                <a:effectLst>
                  <a:glow rad="101600">
                    <a:schemeClr val="tx1">
                      <a:alpha val="75000"/>
                    </a:schemeClr>
                  </a:glow>
                </a:effectLst>
              </a:rPr>
              <a:t>would enable </a:t>
            </a:r>
            <a:r>
              <a:rPr lang="en-GB" i="0" dirty="0">
                <a:effectLst>
                  <a:glow rad="101600">
                    <a:schemeClr val="tx1">
                      <a:alpha val="75000"/>
                    </a:schemeClr>
                  </a:glow>
                </a:effectLst>
              </a:rPr>
              <a:t>them, within limits, to track </a:t>
            </a:r>
            <a:r>
              <a:rPr lang="en-GB" i="0" dirty="0" smtClean="0">
                <a:effectLst>
                  <a:glow rad="101600">
                    <a:schemeClr val="tx1">
                      <a:alpha val="75000"/>
                    </a:schemeClr>
                  </a:glow>
                </a:effectLst>
              </a:rPr>
              <a:t>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perceptions, knowledge, beliefs and other propositional attitudes?</a:t>
            </a:r>
            <a:r>
              <a:rPr lang="en-GB" dirty="0">
                <a:effectLst>
                  <a:glow rad="101600">
                    <a:schemeClr val="tx1">
                      <a:alpha val="75000"/>
                    </a:schemeClr>
                  </a:glow>
                </a:effectLst>
              </a:rPr>
              <a:t> </a:t>
            </a:r>
          </a:p>
        </p:txBody>
      </p:sp>
    </p:spTree>
    <p:extLst>
      <p:ext uri="{BB962C8B-B14F-4D97-AF65-F5344CB8AC3E}">
        <p14:creationId xmlns:p14="http://schemas.microsoft.com/office/powerpoint/2010/main" val="424941229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p:cNvSpPr txBox="1">
            <a:spLocks noChangeArrowheads="1"/>
          </p:cNvSpPr>
          <p:nvPr/>
        </p:nvSpPr>
        <p:spPr bwMode="auto">
          <a:xfrm>
            <a:off x="1043608" y="980728"/>
            <a:ext cx="7632848"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b="1" i="0" dirty="0" smtClean="0">
                <a:effectLst>
                  <a:glow rad="101600">
                    <a:schemeClr val="tx1">
                      <a:alpha val="75000"/>
                    </a:schemeClr>
                  </a:glow>
                </a:effectLst>
              </a:rPr>
              <a:t>Intentional relation</a:t>
            </a:r>
          </a:p>
          <a:p>
            <a:pPr eaLnBrk="1" hangingPunct="1"/>
            <a:r>
              <a:rPr lang="en-GB" i="0" dirty="0" smtClean="0">
                <a:effectLst>
                  <a:glow rad="101600">
                    <a:schemeClr val="tx1">
                      <a:alpha val="75000"/>
                    </a:schemeClr>
                  </a:glow>
                </a:effectLst>
              </a:rPr>
              <a:t>e.g. She is interested in that chocolate</a:t>
            </a:r>
          </a:p>
          <a:p>
            <a:pPr eaLnBrk="1" hangingPunct="1"/>
            <a:r>
              <a:rPr lang="en-GB" i="0" dirty="0" smtClean="0">
                <a:effectLst>
                  <a:glow rad="101600">
                    <a:schemeClr val="tx1">
                      <a:alpha val="75000"/>
                    </a:schemeClr>
                  </a:glow>
                </a:effectLst>
              </a:rPr>
              <a:t>e.g. She is smiling at me</a:t>
            </a:r>
          </a:p>
          <a:p>
            <a:pPr eaLnBrk="1" hangingPunct="1"/>
            <a:endParaRPr lang="en-GB" i="0" dirty="0">
              <a:effectLst>
                <a:glow rad="101600">
                  <a:schemeClr val="tx1">
                    <a:alpha val="75000"/>
                  </a:schemeClr>
                </a:glow>
              </a:effectLst>
            </a:endParaRPr>
          </a:p>
          <a:p>
            <a:pPr eaLnBrk="1" hangingPunct="1"/>
            <a:r>
              <a:rPr lang="en-GB" b="1" i="0" dirty="0" smtClean="0">
                <a:effectLst>
                  <a:glow rad="101600">
                    <a:schemeClr val="tx1">
                      <a:alpha val="75000"/>
                    </a:schemeClr>
                  </a:glow>
                </a:effectLst>
              </a:rPr>
              <a:t>Propositional attitude</a:t>
            </a:r>
          </a:p>
          <a:p>
            <a:pPr eaLnBrk="1" hangingPunct="1"/>
            <a:r>
              <a:rPr lang="en-GB" i="0" dirty="0" smtClean="0">
                <a:effectLst>
                  <a:glow rad="101600">
                    <a:schemeClr val="tx1">
                      <a:alpha val="75000"/>
                    </a:schemeClr>
                  </a:glow>
                </a:effectLst>
              </a:rPr>
              <a:t>e.g.  She believes that the chocolate is in that cupboard</a:t>
            </a:r>
            <a:endParaRPr lang="en-GB" i="0" dirty="0">
              <a:effectLst>
                <a:glow rad="101600">
                  <a:schemeClr val="tx1">
                    <a:alpha val="75000"/>
                  </a:schemeClr>
                </a:glow>
              </a:effectLst>
            </a:endParaRPr>
          </a:p>
        </p:txBody>
      </p:sp>
      <p:grpSp>
        <p:nvGrpSpPr>
          <p:cNvPr id="14" name="Group 2"/>
          <p:cNvGrpSpPr>
            <a:grpSpLocks/>
          </p:cNvGrpSpPr>
          <p:nvPr/>
        </p:nvGrpSpPr>
        <p:grpSpPr bwMode="auto">
          <a:xfrm>
            <a:off x="3778771" y="4968875"/>
            <a:ext cx="2087562" cy="1957388"/>
            <a:chOff x="2971" y="1117"/>
            <a:chExt cx="1225" cy="1149"/>
          </a:xfrm>
        </p:grpSpPr>
        <p:pic>
          <p:nvPicPr>
            <p:cNvPr id="15"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17"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954457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4403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4037"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622518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47435</TotalTime>
  <Words>8101</Words>
  <Application>Microsoft Macintosh PowerPoint</Application>
  <PresentationFormat>On-screen Show (4:3)</PresentationFormat>
  <Paragraphs>1068</Paragraphs>
  <Slides>139</Slides>
  <Notes>83</Notes>
  <HiddenSlides>0</HiddenSlides>
  <MMClips>0</MMClips>
  <ScaleCrop>false</ScaleCrop>
  <HeadingPairs>
    <vt:vector size="4" baseType="variant">
      <vt:variant>
        <vt:lpstr>Theme</vt:lpstr>
      </vt:variant>
      <vt:variant>
        <vt:i4>1</vt:i4>
      </vt:variant>
      <vt:variant>
        <vt:lpstr>Slide Titles</vt:lpstr>
      </vt:variant>
      <vt:variant>
        <vt:i4>139</vt:i4>
      </vt:variant>
    </vt:vector>
  </HeadingPairs>
  <TitlesOfParts>
    <vt:vector size="14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1679</cp:revision>
  <cp:lastPrinted>2011-06-06T00:11:55Z</cp:lastPrinted>
  <dcterms:created xsi:type="dcterms:W3CDTF">2010-11-22T10:27:15Z</dcterms:created>
  <dcterms:modified xsi:type="dcterms:W3CDTF">2012-02-23T20:12:03Z</dcterms:modified>
  <cp:category/>
</cp:coreProperties>
</file>